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34"/>
  </p:notesMasterIdLst>
  <p:handoutMasterIdLst>
    <p:handoutMasterId r:id="rId35"/>
  </p:handoutMasterIdLst>
  <p:sldIdLst>
    <p:sldId id="256" r:id="rId6"/>
    <p:sldId id="282" r:id="rId7"/>
    <p:sldId id="300" r:id="rId8"/>
    <p:sldId id="308" r:id="rId9"/>
    <p:sldId id="307" r:id="rId10"/>
    <p:sldId id="312" r:id="rId11"/>
    <p:sldId id="313" r:id="rId12"/>
    <p:sldId id="311" r:id="rId13"/>
    <p:sldId id="314" r:id="rId14"/>
    <p:sldId id="315" r:id="rId15"/>
    <p:sldId id="327" r:id="rId16"/>
    <p:sldId id="318" r:id="rId17"/>
    <p:sldId id="258" r:id="rId18"/>
    <p:sldId id="328" r:id="rId19"/>
    <p:sldId id="329" r:id="rId20"/>
    <p:sldId id="331" r:id="rId21"/>
    <p:sldId id="309" r:id="rId22"/>
    <p:sldId id="330" r:id="rId23"/>
    <p:sldId id="323" r:id="rId24"/>
    <p:sldId id="324" r:id="rId25"/>
    <p:sldId id="289" r:id="rId26"/>
    <p:sldId id="304" r:id="rId27"/>
    <p:sldId id="306" r:id="rId28"/>
    <p:sldId id="310" r:id="rId29"/>
    <p:sldId id="326" r:id="rId30"/>
    <p:sldId id="332" r:id="rId31"/>
    <p:sldId id="325" r:id="rId32"/>
    <p:sldId id="26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9EF3AC39-FA5D-4C73-8D8B-EB041BCE2CE0}">
          <p14:sldIdLst>
            <p14:sldId id="256"/>
            <p14:sldId id="282"/>
            <p14:sldId id="300"/>
            <p14:sldId id="308"/>
            <p14:sldId id="307"/>
            <p14:sldId id="312"/>
            <p14:sldId id="313"/>
            <p14:sldId id="311"/>
            <p14:sldId id="314"/>
            <p14:sldId id="315"/>
            <p14:sldId id="327"/>
            <p14:sldId id="318"/>
            <p14:sldId id="258"/>
            <p14:sldId id="328"/>
            <p14:sldId id="329"/>
            <p14:sldId id="331"/>
            <p14:sldId id="309"/>
            <p14:sldId id="330"/>
            <p14:sldId id="323"/>
            <p14:sldId id="324"/>
            <p14:sldId id="289"/>
            <p14:sldId id="304"/>
            <p14:sldId id="306"/>
            <p14:sldId id="310"/>
            <p14:sldId id="326"/>
            <p14:sldId id="332"/>
            <p14:sldId id="325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F0F"/>
    <a:srgbClr val="49A4B4"/>
    <a:srgbClr val="A4C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BC3DF7-247B-B741-BB6B-19EC2F6BC5EB}" v="3" dt="2025-03-17T14:02:01.535"/>
    <p1510:client id="{845859D6-981C-191D-611E-E0A0721C16DF}" v="1" dt="2025-03-17T12:57:08.601"/>
    <p1510:client id="{B57A460A-8BB3-9862-41E1-63209FBFE72B}" v="7" dt="2025-03-17T12:17:38.385"/>
    <p1510:client id="{C80E1E69-3EEC-F265-21C2-214A90690394}" v="266" dt="2025-03-17T16:19:29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46AE43-3EFD-B341-A80F-5C41077C0A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A6DFE-C993-0940-B1BD-294538DE1A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56CBA-AC57-E34E-992E-81C4ACDE21F1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F09D8-E9F7-8D4D-9A82-07B7090C82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FD952-850F-5E48-A978-104A34ECFF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867FE-D9C9-5347-A5B8-231765D02BC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BF4E8-FDA4-4B03-B189-A509B63FFF60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C430E-B3AE-41A8-BBC4-564D482018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21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/>
              <a:t>pageNavigator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image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shape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Artikel LPW5 onder (sub,lid) a en absoluut verzuim (Tabel 2)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textbox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Totaal aantal (dreigend) thuiszittende leerlingen (Tabel 1)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textbox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E029-EED4-8C46-A8AD-06679CF79D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B3A4F-EF65-CE4C-8C74-DBDBBDD39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B56C0-F73F-2541-A79A-E71AD77E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64944-BCBC-B444-9AF3-4686B172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9F917-FC54-0F40-8519-F5147419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4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59C8-E98B-2F43-B0B1-5DDE43609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F4771-F0A4-8049-BFB8-A9E26F4A2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92D94-B266-9144-B713-13F8A325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D7C1E-610A-ED4C-85FA-D76AFE03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20468-C168-8F47-835E-586B626D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2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BD69BA-F3F7-0340-ACE1-0DF6716CD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CA59B-E9A5-2E46-8139-4ECF9A5C9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32E9F-15D4-2744-94EA-C12369607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6648D-9E0B-3740-B393-1CA833A6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9262D-43CE-B14E-B29E-2E8A38F0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13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E1B2-B5A8-F644-B3CC-C3A221174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1526F-AE10-4F49-A2BE-C3243A740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12F10-BB27-474A-B889-F452DB4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C5634-4C9B-C64C-B3DC-C87FCAF7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D047F-7EDE-1544-96C0-A69D73D2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8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64DD-CD3C-E04A-8D8E-F902D6A1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F8A42-16DB-004D-8432-C762C7904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AA603-476D-F44B-90BB-DEEB5DD1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BA6DF-5D0E-8C43-A1D3-26BF6D02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315C5-6AA8-E54E-8DD3-651E6F66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95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5B67E-D951-C344-8004-CAAEEE02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01472-0E6E-AF42-95EA-BD4181CB0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D112B-8ABB-F744-9C08-B6E082CE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264B0-DA20-CA40-A4A6-C767C568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41A0A-CC04-5846-BBDB-4BEB78F8E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B019-349B-6245-B578-356F1D1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FEC2C-B980-BA43-82FD-E7A0F7242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9BC2F-68FD-8446-9820-1E39D2148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8BC48-B3DD-C94B-A10C-042D86EA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39993-8A22-C746-B2A1-81EC89AB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ED925-0316-454C-BC9D-4F27BEE8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4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CCAE-FE97-8149-9EC2-22909248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9D1DA-682D-694F-AC95-446B02BA0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371C3-233E-9F4F-A7C6-D25B713E6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E56D6-9D34-9446-98FC-DB77C51E0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56011-4CDF-0147-B762-FB07C2A22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513B03-5406-BE41-AC25-959EBEBF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5596B-F801-324A-802E-C79D46E4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D17A9-A1B3-D24D-B953-6F1F80D0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98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698F7-4976-C34D-B44E-99194A7B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F6071-C67B-9945-88C6-92D6DFCA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ABFD6-7D9B-5948-AC81-9C5A43C0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2D563-2B4E-2C4D-B3AC-B447581E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95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60E70-2970-2F41-BBD4-7B78C9F2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707BAB-11C2-F24A-A744-F87F186FA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B1FF-32A3-9E45-87F3-B07C7B78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73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F5EA-8232-3841-9269-8B0AF5C3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985EF-A548-AB4C-A894-93CC0EDE8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C15C0-0B3E-5E4E-8E88-0A03536C9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3ABA4-FFCF-D34F-AFEF-9F22CBF6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C5522-8D9D-D643-97B5-80DF2B41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C04EE-9997-D64D-B2D0-73ADBA0E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6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AADB-1CEE-8541-BAB0-12FB23AF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EA00-B081-144A-A587-5ACD25E2B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8778D-065B-A341-8CB7-A76D06DB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D1631-40B3-1F43-9D66-C1393B44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A2A10-15AA-1747-BCAE-C451994E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71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8BA3-F52F-3946-AF7B-A9B74C0C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97BB64-A2BB-A944-8974-D4C5A971C9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386B7-8150-6B4E-A0ED-F6AE3ED8C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105DF-A46C-1646-80FE-82F0A834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647BB-4867-764F-B711-3C2FEA7F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44370-B656-EF4A-8D6F-CD4B06BF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7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1AE9-FC5B-2048-9314-67F8F677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7B31E-DB46-DB4C-97F4-BBCFB8E0F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9711C-85A2-4A4C-9F70-2371B2EE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84BC6-656C-1A4D-A0C6-787820B5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0BA57-0355-4F42-8A1C-624E83E5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07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67B8D2-CD45-D64A-8E82-000B9A2DC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05920-C844-4844-8002-0DDD8A1EF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46165-6063-5149-9F80-71CE0FC6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EB4C1-D3F8-CF47-A6B6-EFAF853D0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FF9F5-A2FE-EF4F-8D66-6653D0B7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4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C3F8-860E-9C44-89DE-82B6A0084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838ED-0446-A749-8668-7D64A205D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9D383-A2AC-6149-8928-A6588DD3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70C0A-AD6A-5747-BD68-DA72D07C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8F17E-B287-F549-8216-D872523A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DFBC-CDF8-0344-93B7-C1770F534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E902-3038-7542-ACFD-6966FBA9C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AFB1F-258C-314C-838A-A7422C48B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94DF2-14E9-3944-B88E-2117967C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C667A-0D01-5C42-A38B-09874AA6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C4A65-D976-2047-A3C0-44EA12FA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6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016B-2317-814B-856F-38073CCD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40353-4F1A-AF4F-AE85-28059AEBB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070C2-6747-0544-B011-C741F73B9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1B9D2-7859-0346-9DA3-886E7C075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A4DA8D-FFFC-4D48-B38A-E67F2F0F4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E7166A-1F37-CE49-8256-6489F0A0C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06D6DC-3F66-B147-87CB-27BDB2D9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28D6DB-475A-8547-B0BD-93489C9D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4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24960-9AC0-EF4F-8B7D-AA032DC0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EE1C8-737B-EE41-AF5F-9FD8EEC2E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55202-B287-134D-BC3D-AED9086A3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46E73-BD21-B14E-AD86-7FAF7CA1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FECB2-CA76-3E48-BEDB-6C6D2B9FA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0EFE2-76A4-A44B-A3C7-33DF3794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B940B-3BD3-5348-BF29-18722A23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7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AB5B-7BCF-6743-AECE-9BB116EB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BDD0-A39D-954C-A486-4A20D607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DA39D-7F82-DA44-888F-187D27DED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D76AE-813F-4742-A956-6FDF1E0F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09B95-C2D4-6E41-B442-2089150C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2520A-B528-154D-B935-70F0AC6D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33856-C8AC-CD45-A3D3-53384C83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649B1D-C3ED-AF43-A06A-3A509D945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A719F-68CE-A042-A457-5C15BA057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6E3F1-126E-E647-86FE-4D1F0CBA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7BACF-A379-794F-B399-5A84FBA8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D0C84-32E6-2645-A70B-2C41CD8B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0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002BFA-359B-E14A-87C8-11056A9F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D27A7-6398-704C-B1BC-84CF621B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7BA7D-85EA-D34A-8E0A-8C9FBD2CB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6DBBEECE-8140-064C-B56E-681DB515E12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2B6BF-5435-884C-8BEB-4A7614EE3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9666D-66FE-094D-A2B6-A69A911CC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B3E1CA42-D36A-394E-ADAA-3765DFE2B3C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6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F7724-B63C-B44E-8F3E-C2DA31838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2377-2256-304D-9EAC-EAD0262D9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0681E-AAD9-BE4D-B513-E823E0745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5BF4-D3CC-1243-8DAE-BA69036A320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AE3E1-9FD6-4F4E-90E8-C0C603F61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2330-F306-B74E-97EE-D074B2AB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1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5e08a69-f54c-48d9-bbce-abf768bbe97a?pbi_source=PowerPoint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5e08a69-f54c-48d9-bbce-abf768bbe97a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wP1KDncV-8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ORISO~1\AppData\Local\Temp\MicrosoftEdgeDownloads\f62985c8-129f-44a0-bc4c-42c9dddcdc69\240321_Individuele_impactbeschrijvingen_JOS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unpuntpassendonderwijs-povo.nl/actualiteit/masterclasses-ontwikkelingsperspectief-opp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pp-training.nl/wp-content/uploads/2025/02/Masterclass-OPP-en-inspectie-febr-2025.pd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unpuntpassendonderwijs-povo.nl/wp-content/uploads/2024/11/OCW_Wet-versterking-positie_WCAG.pd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VnftC6tc7ao" TargetMode="External"/><Relationship Id="rId4" Type="http://schemas.openxmlformats.org/officeDocument/2006/relationships/hyperlink" Target="https://www.steunpuntpassendonderwijs-povo.nl/actualiteit/informatie-over-wet-versterking-positie-ouders-en-leerlingen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jksoverheid.nl/onderwerpen/inclusief-onderwijs/inclusief-onderwijs-in-2035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rijksoverheid.nl/documenten/kamerstukken/2024/07/11/bijlage-beleidskader-definiering-inclusief-onderwij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unpuntpassendonderwijs-povo.nl/actualiteit/informatie-over-wet-versterking-positie-ouders-en-leerlingen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eunpuntpassendonderwijs-povo.nl/wp-content/uploads/2024/12/QA-Wet-versterking-positie-ouders-en-leerlingen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F8AFA7-4971-CB4C-8449-1BDEA23E2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A682D5-F0E4-C847-A41C-0AAAF7051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679" y="-1824597"/>
            <a:ext cx="1376121" cy="1466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5016C9-D43C-A546-908B-11EF746999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err="1">
                <a:solidFill>
                  <a:schemeClr val="bg1"/>
                </a:solidFill>
              </a:rPr>
              <a:t>Netwerk</a:t>
            </a:r>
            <a:r>
              <a:rPr lang="en-US" sz="8000">
                <a:solidFill>
                  <a:schemeClr val="bg1"/>
                </a:solidFill>
              </a:rPr>
              <a:t> OCO</a:t>
            </a:r>
            <a:r>
              <a:rPr lang="en-US" sz="5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8A9DA-4AD9-084A-BAE5-75CBF4801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US">
                <a:solidFill>
                  <a:schemeClr val="bg1"/>
                </a:solidFill>
              </a:rPr>
            </a:br>
            <a:br>
              <a:rPr lang="en-US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17 </a:t>
            </a:r>
            <a:r>
              <a:rPr lang="en-US" sz="3600" err="1">
                <a:solidFill>
                  <a:schemeClr val="bg1"/>
                </a:solidFill>
              </a:rPr>
              <a:t>maart</a:t>
            </a:r>
            <a:r>
              <a:rPr lang="en-US" sz="3600">
                <a:solidFill>
                  <a:schemeClr val="bg1"/>
                </a:solidFill>
              </a:rPr>
              <a:t> 2025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FB4CD-4AA1-D242-B82E-F69109133DA7}"/>
              </a:ext>
            </a:extLst>
          </p:cNvPr>
          <p:cNvSpPr/>
          <p:nvPr/>
        </p:nvSpPr>
        <p:spPr>
          <a:xfrm>
            <a:off x="-1" y="5526157"/>
            <a:ext cx="12198773" cy="1331843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6FF2BF-B339-0048-A856-E85F61F77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691" y="5767232"/>
            <a:ext cx="941003" cy="1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9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5348B-356C-1023-7CB6-D768F5CA7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546E82-ADF4-926D-6CC2-5EFB6BBC779B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683160-6CBE-7087-9252-CC89D4A2E457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10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7DB0DC-3D27-A421-BFBF-6E7CF631C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58856E-435A-C562-36A8-9B4CBA1C3413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65437F-F69C-A711-FAE5-DB845D06A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Content Placeholder 5" descr="...dus niet zo!">
            <a:extLst>
              <a:ext uri="{FF2B5EF4-FFF2-40B4-BE49-F238E27FC236}">
                <a16:creationId xmlns:a16="http://schemas.microsoft.com/office/drawing/2014/main" id="{244794B4-1EAC-E4DD-14C9-7F79A1568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1427" y="1326299"/>
            <a:ext cx="9941067" cy="4661238"/>
          </a:xfr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3B44225-493F-5661-5B2D-66570E5BBF14}"/>
              </a:ext>
            </a:extLst>
          </p:cNvPr>
          <p:cNvSpPr txBox="1"/>
          <p:nvPr/>
        </p:nvSpPr>
        <p:spPr>
          <a:xfrm>
            <a:off x="838200" y="310561"/>
            <a:ext cx="104394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000">
                <a:solidFill>
                  <a:schemeClr val="bg1"/>
                </a:solidFill>
                <a:latin typeface="Trebuchet MS"/>
              </a:rPr>
              <a:t>EN OUDERS ALS PARTNER: GESPREKKEN</a:t>
            </a:r>
            <a:endParaRPr lang="nl-NL" sz="4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82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E637D-B2EE-47D7-9692-901001656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529AF6-3C8D-BDD2-5C36-54852E69B2C8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72AD9B-FF47-8A9E-8EBF-02E919810CCB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11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C64AE9-2D89-1506-66F8-5E4B65CA1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790120-3442-DD01-515B-746ECE16665B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850421F-2D56-1684-85EF-970E01F3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DB748E3-AD26-C169-2A49-D069F434A589}"/>
              </a:ext>
            </a:extLst>
          </p:cNvPr>
          <p:cNvSpPr txBox="1"/>
          <p:nvPr/>
        </p:nvSpPr>
        <p:spPr>
          <a:xfrm>
            <a:off x="838200" y="310561"/>
            <a:ext cx="104394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000">
                <a:solidFill>
                  <a:schemeClr val="bg1"/>
                </a:solidFill>
                <a:latin typeface="Trebuchet MS"/>
              </a:rPr>
              <a:t>RAPPORTAGES</a:t>
            </a:r>
            <a:endParaRPr lang="nl-NL" sz="4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94D5AAD-CC92-1F7E-507E-790508CA669A}"/>
              </a:ext>
            </a:extLst>
          </p:cNvPr>
          <p:cNvSpPr txBox="1"/>
          <p:nvPr/>
        </p:nvSpPr>
        <p:spPr>
          <a:xfrm>
            <a:off x="1032387" y="1543665"/>
            <a:ext cx="853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4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Individuele schoolrapportage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4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Trimesterrapportage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4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OPP</a:t>
            </a:r>
          </a:p>
        </p:txBody>
      </p:sp>
    </p:spTree>
    <p:extLst>
      <p:ext uri="{BB962C8B-B14F-4D97-AF65-F5344CB8AC3E}">
        <p14:creationId xmlns:p14="http://schemas.microsoft.com/office/powerpoint/2010/main" val="3203240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23499" y="2982149"/>
            <a:ext cx="7747610" cy="6646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algn="l">
              <a:defRPr/>
            </a:pPr>
            <a:r>
              <a:rPr lang="en-US" err="1">
                <a:solidFill>
                  <a:srgbClr val="F3C910"/>
                </a:solidFill>
                <a:latin typeface="Segoe UI Light"/>
                <a:cs typeface="Segoe UI Light"/>
              </a:rPr>
              <a:t>Individuele</a:t>
            </a:r>
            <a:r>
              <a:rPr lang="en-US">
                <a:solidFill>
                  <a:srgbClr val="F3C910"/>
                </a:solidFill>
                <a:latin typeface="Segoe UI Light"/>
                <a:cs typeface="Segoe UI Light"/>
              </a:rPr>
              <a:t> </a:t>
            </a:r>
            <a:r>
              <a:rPr lang="en-US" err="1">
                <a:solidFill>
                  <a:srgbClr val="F3C910"/>
                </a:solidFill>
                <a:latin typeface="Segoe UI Light"/>
                <a:cs typeface="Segoe UI Light"/>
              </a:rPr>
              <a:t>Schoolrapportage</a:t>
            </a:r>
            <a:endParaRPr kumimoji="0" lang="en-US" sz="4400" b="0" i="0" u="none" strike="noStrike" kern="1200" cap="none" spc="0" normalizeH="0" baseline="0" noProof="0" err="1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bg1"/>
                </a:solidFill>
                <a:hlinkClick r:id="rId3"/>
              </a:rPr>
              <a:t>View in Power BI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4-3-2025 13:41:24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3-3-2025 11:32:44 UTC</a:t>
            </a:r>
            <a:endParaRPr lang="en-US" sz="900" b="0" i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ageNavigator ,image ,shape ,Artikel LPW5 onder (sub,lid) a en absoluut verzuim (Tabel 2) ,textbox ,Totaal aantal (dreigend) thuiszittende leerlingen (Tabel 1)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Meerjaren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BF577-26E3-BBDF-2B8A-744A95918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439F32-22E6-0C26-60D5-ADEECE6E39F2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2DA2E2-CC0C-9DC0-24F1-28255ADC1FA2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14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533D4F-E83D-2E83-8BCA-F4902EE81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55F599-D1FF-ADA0-D5A2-42BCEEAD9122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DEB8BED-ECA7-7295-2478-B9E83989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A8743B9-EE2A-1482-2ED2-1E7F80B206FD}"/>
              </a:ext>
            </a:extLst>
          </p:cNvPr>
          <p:cNvSpPr txBox="1"/>
          <p:nvPr/>
        </p:nvSpPr>
        <p:spPr>
          <a:xfrm>
            <a:off x="838200" y="310561"/>
            <a:ext cx="104394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000">
                <a:solidFill>
                  <a:schemeClr val="bg1"/>
                </a:solidFill>
                <a:latin typeface="Trebuchet MS"/>
              </a:rPr>
              <a:t>VRIJSTELLING LEERPLICHTWET 1969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8C9C6C-2678-7ACA-E561-CA681A68A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46" y="1177596"/>
            <a:ext cx="10332154" cy="476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53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4BE31-9335-5A7B-A067-FFA2D705A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1C72BA-6636-597D-7403-CB4B431C4496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AD1B06-8B6B-0441-4D54-79F754E8E800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15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7D68E7-DED5-FA24-D292-C8A7C4EEC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4165B38-A6DD-0ECA-356A-5A747CDBAB7E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049E2A6-ABDB-D027-2E33-278AB257D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DFFBD94-8A02-E630-CC65-6A3FA221966E}"/>
              </a:ext>
            </a:extLst>
          </p:cNvPr>
          <p:cNvSpPr txBox="1"/>
          <p:nvPr/>
        </p:nvSpPr>
        <p:spPr>
          <a:xfrm>
            <a:off x="838200" y="310561"/>
            <a:ext cx="104394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000">
                <a:solidFill>
                  <a:schemeClr val="bg1"/>
                </a:solidFill>
                <a:latin typeface="Trebuchet MS"/>
              </a:rPr>
              <a:t>HANDBOEK SCHOOLAANWEZIGHEID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1193C73-17E3-CD57-9CCE-D515677F074C}"/>
              </a:ext>
            </a:extLst>
          </p:cNvPr>
          <p:cNvSpPr txBox="1"/>
          <p:nvPr/>
        </p:nvSpPr>
        <p:spPr>
          <a:xfrm>
            <a:off x="731029" y="1425677"/>
            <a:ext cx="123753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Waarom: % aanwezigheid bepaalt plaatsing op MSA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Hoe: als gewend, met meer keuzeopties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Wat: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concrete handvatten in groene deel/Tier 1 </a:t>
            </a:r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preventief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NL" sz="240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concrete handvatten in gele deel/Tier 2  grotendeels preventief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NL" sz="240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concrete handvatten in extra oranje deel  deels preventief, deels curatief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NL" sz="240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concrete handvatten in rode deel/Tier 3  curatief</a:t>
            </a:r>
            <a:endParaRPr lang="nl-NL" sz="240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898B0AC-5CFE-3AF4-ED76-30DCD380F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64" y="1294346"/>
            <a:ext cx="2263544" cy="28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21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090CA-64D9-349D-23D6-87388F78D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65DF09-6801-C221-66F8-683A83330B9D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E5B4F4A-B843-E651-43F1-6C3EDD348E95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16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C75C85-7FC5-ED79-4DA2-AA29778B5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3F2145-68D0-281B-DB42-D18128E8FFD9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428BA53-8524-864D-4F08-5C1415101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AD0E5C-7C03-310B-0164-CEEAB9B50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953"/>
            <a:ext cx="10515600" cy="46261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Module </a:t>
            </a:r>
            <a:r>
              <a:rPr lang="en-US" sz="360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schoolaanwezigheid</a:t>
            </a:r>
            <a:r>
              <a:rPr lang="en-US" sz="36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 in LVS</a:t>
            </a:r>
          </a:p>
          <a:p>
            <a:r>
              <a:rPr lang="en-US" sz="360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Landelijke</a:t>
            </a:r>
            <a:r>
              <a:rPr lang="en-US" sz="36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 </a:t>
            </a:r>
            <a:r>
              <a:rPr lang="en-US" sz="360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definities</a:t>
            </a:r>
            <a:r>
              <a:rPr lang="en-US" sz="36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 </a:t>
            </a:r>
            <a:r>
              <a:rPr lang="en-US" sz="360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schoolaanwezigheid</a:t>
            </a:r>
            <a:endParaRPr lang="en-US" sz="3600">
              <a:solidFill>
                <a:schemeClr val="tx1">
                  <a:lumMod val="50000"/>
                  <a:lumOff val="50000"/>
                </a:schemeClr>
              </a:solidFill>
              <a:latin typeface="Trebuchet MS"/>
            </a:endParaRPr>
          </a:p>
          <a:p>
            <a:r>
              <a:rPr lang="en-US" sz="36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Input </a:t>
            </a:r>
            <a:r>
              <a:rPr lang="en-US" sz="360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nieuwe</a:t>
            </a:r>
            <a:r>
              <a:rPr lang="en-US" sz="36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 protocol &amp; </a:t>
            </a:r>
            <a:r>
              <a:rPr lang="en-US" sz="360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ideeën</a:t>
            </a:r>
            <a:r>
              <a:rPr lang="en-US" sz="36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 </a:t>
            </a:r>
            <a:r>
              <a:rPr lang="en-US" sz="360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ivm</a:t>
            </a:r>
            <a:r>
              <a:rPr lang="en-US" sz="36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 </a:t>
            </a:r>
            <a:r>
              <a:rPr lang="en-US" sz="360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groei</a:t>
            </a:r>
            <a:r>
              <a:rPr lang="en-US" sz="36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 </a:t>
            </a:r>
            <a:r>
              <a:rPr lang="en-US" sz="360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vrijstellingen</a:t>
            </a:r>
            <a:r>
              <a:rPr lang="en-US" sz="36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:</a:t>
            </a:r>
          </a:p>
          <a:p>
            <a:pPr marL="0" indent="0">
              <a:buNone/>
            </a:pPr>
            <a:r>
              <a:rPr lang="en-US">
                <a:latin typeface="Trebuchet MS"/>
              </a:rPr>
              <a:t>  </a:t>
            </a:r>
            <a:r>
              <a:rPr lang="en-US">
                <a:solidFill>
                  <a:srgbClr val="000000"/>
                </a:solidFill>
                <a:latin typeface="Trebuchet MS"/>
              </a:rPr>
              <a:t>                       </a:t>
            </a:r>
            <a:r>
              <a:rPr lang="en-US" sz="3600">
                <a:solidFill>
                  <a:srgbClr val="00B050"/>
                </a:solidFill>
                <a:latin typeface="Trebuchet MS"/>
              </a:rPr>
              <a:t>Ik </a:t>
            </a:r>
            <a:r>
              <a:rPr lang="en-US" sz="3600" err="1">
                <a:solidFill>
                  <a:srgbClr val="00B050"/>
                </a:solidFill>
                <a:latin typeface="Trebuchet MS"/>
              </a:rPr>
              <a:t>zeg</a:t>
            </a:r>
            <a:r>
              <a:rPr lang="en-US" sz="3600">
                <a:solidFill>
                  <a:srgbClr val="00B050"/>
                </a:solidFill>
                <a:latin typeface="Trebuchet MS"/>
              </a:rPr>
              <a:t> "ja" </a:t>
            </a:r>
            <a:r>
              <a:rPr lang="en-US" sz="3600" err="1">
                <a:solidFill>
                  <a:srgbClr val="00B050"/>
                </a:solidFill>
                <a:latin typeface="Trebuchet MS"/>
              </a:rPr>
              <a:t>tegen</a:t>
            </a:r>
            <a:r>
              <a:rPr lang="en-US" sz="3600">
                <a:solidFill>
                  <a:srgbClr val="00B050"/>
                </a:solidFill>
                <a:latin typeface="Trebuchet MS"/>
              </a:rPr>
              <a:t>...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C17098D-3DCF-E1D0-A118-4D7C7F5A7D04}"/>
              </a:ext>
            </a:extLst>
          </p:cNvPr>
          <p:cNvSpPr txBox="1"/>
          <p:nvPr/>
        </p:nvSpPr>
        <p:spPr>
          <a:xfrm>
            <a:off x="838200" y="310561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solidFill>
                  <a:schemeClr val="bg1"/>
                </a:solidFill>
                <a:latin typeface="Trebuchet MS" panose="020B0603020202020204" pitchFamily="34" charset="0"/>
              </a:rPr>
              <a:t>ANDER NIEUWS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39BF943-99C8-DBA1-B15B-7187CD82D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945" y="1274888"/>
            <a:ext cx="1999661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20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E513A-D38B-2170-BBCE-B510AF9D2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F3E6A8-9D42-F0EB-5BEC-65A2242E9C8A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9606F4-6527-E0E0-15B2-9664C1AA0B6A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17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46D7F9-C7BE-9AF1-D4BC-D213F32B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549813-8D4A-B720-694C-0B0882AB121E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00E9C3-DC16-55B8-0C53-4187876E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937F2E-4371-0A12-B11F-0FB4E3EE4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953"/>
            <a:ext cx="10515600" cy="46261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47DAB5E-3B68-59E6-C1DC-0881654B92DD}"/>
              </a:ext>
            </a:extLst>
          </p:cNvPr>
          <p:cNvSpPr txBox="1"/>
          <p:nvPr/>
        </p:nvSpPr>
        <p:spPr>
          <a:xfrm>
            <a:off x="838200" y="310561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solidFill>
                  <a:schemeClr val="bg1"/>
                </a:solidFill>
                <a:latin typeface="Trebuchet MS" panose="020B0603020202020204" pitchFamily="34" charset="0"/>
              </a:rPr>
              <a:t>INPUT EN FEEDBACK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BB0082E-FC38-7AFD-B805-8EC02C582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81" y="1425622"/>
            <a:ext cx="11338093" cy="399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78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7B83E-F018-7F46-7210-63AC45341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83FB9F-34C4-EF57-AAD6-ED1B029AEE1D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F5DE91-ADD6-BA10-314E-3C694F4C385D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18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B6A43-C8A5-3374-C6CC-F2DFCB013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536D98-6BCC-9298-7EB1-CEB62842C9E5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3CA6EEA-D311-D5CE-6299-084EB99F5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19DC42-372E-386D-FC23-044605225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953"/>
            <a:ext cx="10515600" cy="46261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>
                <a:solidFill>
                  <a:srgbClr val="7F7F7F"/>
                </a:solidFill>
                <a:latin typeface="Trebuchet MS"/>
                <a:ea typeface="Calibri"/>
                <a:cs typeface="Calibri"/>
              </a:rPr>
              <a:t>Project Jeugd- en Schoolteam</a:t>
            </a:r>
          </a:p>
          <a:p>
            <a:pPr marL="0" indent="0">
              <a:buNone/>
            </a:pPr>
            <a:r>
              <a:rPr lang="nl-NL" sz="2400" i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In 2024 is de pilot JOS overgegaan in het J&amp;S-team. Sinds dat jaar wordt het J&amp;S-team door gemeente, samenwerkingsverband vo Noord-Kennemerland een aantal vo scholen ingekocht bij Stichting </a:t>
            </a:r>
            <a:r>
              <a:rPr lang="nl-NL" sz="2400" i="1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Groeimee</a:t>
            </a:r>
            <a:r>
              <a:rPr lang="nl-NL" sz="2400" i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. Er is door de gemeenten een contract gesloten voor tien jaar, waarbij ieder jaar opnieuw gekeken wordt naar de formatieverdeling. </a:t>
            </a:r>
            <a:endParaRPr lang="nl-NL" sz="2400" i="1"/>
          </a:p>
          <a:p>
            <a:pPr marL="0" indent="0">
              <a:buNone/>
            </a:pPr>
            <a:endParaRPr lang="nl-NL" sz="4000">
              <a:solidFill>
                <a:srgbClr val="7F7F7F"/>
              </a:solidFill>
              <a:latin typeface="Trebuchet MS"/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Jeugdhulp op school (JOS)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599EAA6-B78C-D945-C4CA-A40CDC3DEA48}"/>
              </a:ext>
            </a:extLst>
          </p:cNvPr>
          <p:cNvSpPr txBox="1"/>
          <p:nvPr/>
        </p:nvSpPr>
        <p:spPr>
          <a:xfrm>
            <a:off x="838200" y="310561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solidFill>
                  <a:schemeClr val="bg1"/>
                </a:solidFill>
                <a:latin typeface="Trebuchet MS" panose="020B0603020202020204" pitchFamily="34" charset="0"/>
              </a:rPr>
              <a:t>INTEGRAAL SAMENWERKEN</a:t>
            </a:r>
          </a:p>
        </p:txBody>
      </p:sp>
    </p:spTree>
    <p:extLst>
      <p:ext uri="{BB962C8B-B14F-4D97-AF65-F5344CB8AC3E}">
        <p14:creationId xmlns:p14="http://schemas.microsoft.com/office/powerpoint/2010/main" val="2980761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680F8-C43C-9250-DBE6-530771F7E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0525F0-CD4F-BB21-C06F-E0CBA26F0AD7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BDB858-136A-5B71-FEF6-E261F7A8A91D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19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3083FA-7C02-881B-620B-DA2531E8B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D1F044-9CCF-69DE-9C3E-F0AD7B94B9F6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9DAA8F8-C899-6C33-568C-57927151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9E675E-B72E-145B-D68B-02839AEEF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953"/>
            <a:ext cx="10515600" cy="46261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3600">
                <a:solidFill>
                  <a:srgbClr val="7F7F7F"/>
                </a:solidFill>
                <a:latin typeface="Trebuchet MS"/>
                <a:ea typeface="Calibri"/>
                <a:cs typeface="Calibri"/>
              </a:rPr>
              <a:t>Casus Denis</a:t>
            </a:r>
          </a:p>
          <a:p>
            <a:pPr marL="0" indent="0">
              <a:buNone/>
            </a:pPr>
            <a:r>
              <a:rPr lang="nl-NL" sz="3600">
                <a:solidFill>
                  <a:srgbClr val="7F7F7F"/>
                </a:solidFill>
                <a:latin typeface="Trebuchet MS"/>
                <a:ea typeface="Calibri"/>
                <a:cs typeface="Calibri"/>
                <a:hlinkClick r:id="rId3"/>
              </a:rPr>
              <a:t>240321_Individuele_impactbeschrijvingen_JOS.pdf</a:t>
            </a:r>
            <a:endParaRPr lang="nl-NL"/>
          </a:p>
          <a:p>
            <a:pPr marL="0" indent="0">
              <a:buNone/>
            </a:pPr>
            <a:r>
              <a:rPr lang="nl-NL" sz="3600">
                <a:solidFill>
                  <a:srgbClr val="7F7F7F"/>
                </a:solidFill>
                <a:latin typeface="Trebuchet MS"/>
                <a:ea typeface="Calibri"/>
                <a:cs typeface="Calibri"/>
              </a:rPr>
              <a:t>Kwalitatieve impact</a:t>
            </a:r>
            <a:endParaRPr lang="nl-NL" sz="40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 sz="3600">
                <a:solidFill>
                  <a:srgbClr val="7F7F7F"/>
                </a:solidFill>
                <a:latin typeface="Trebuchet MS"/>
                <a:ea typeface="Calibri"/>
                <a:cs typeface="Calibri"/>
              </a:rPr>
              <a:t>Kwantitatieve impact</a:t>
            </a:r>
            <a:endParaRPr lang="nl-NL" sz="3600">
              <a:solidFill>
                <a:srgbClr val="7F7F7F"/>
              </a:solidFill>
              <a:ea typeface="Calibri"/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0BFB6EA-D9D4-E0DE-AE04-CE4EED6591D3}"/>
              </a:ext>
            </a:extLst>
          </p:cNvPr>
          <p:cNvSpPr txBox="1"/>
          <p:nvPr/>
        </p:nvSpPr>
        <p:spPr>
          <a:xfrm>
            <a:off x="838200" y="310561"/>
            <a:ext cx="104394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000">
                <a:solidFill>
                  <a:schemeClr val="bg1"/>
                </a:solidFill>
                <a:latin typeface="Trebuchet MS"/>
              </a:rPr>
              <a:t>INDIVIDUELE IMPACTBESCHRIJVING</a:t>
            </a:r>
            <a:endParaRPr lang="nl-NL" sz="4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2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642877-EC39-0C4B-A6D2-9462B6EB3CE0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56A8CA-80F9-9E46-A789-590588F80D97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2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9D84FE-3CC2-B746-9463-2EAC457D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1650F2-466B-7247-85DE-712241E8EEC1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6C1F751-86F8-D843-BF57-4968A147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7CB482-2C4B-ED1B-7ED1-C0B0A3554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47718"/>
            <a:ext cx="11147323" cy="53071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nl-NL" sz="24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rebuchet MS"/>
              </a:rPr>
              <a:t>Welkom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Opwarmer “</a:t>
            </a:r>
            <a:r>
              <a:rPr lang="nl-NL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hoor®echt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”</a:t>
            </a: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Pitch S(t)OP (vanaf augustus 2025 in het schoolplan)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Stand van zaken OPP leertraject (Caroline Höhner en Simone van Breugel)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Terugblik Inspectie - ophalen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Thema vandaag: Schoolaanwezigheid en Integraal samenwerken Schoolaanwezigheid: Stand van zaken divers en "Ik zeg ja tegen" </a:t>
            </a:r>
            <a:b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</a:b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(Jacqueline Molenaar)</a:t>
            </a:r>
          </a:p>
          <a:p>
            <a:pPr marL="0" indent="0">
              <a:buNone/>
            </a:pPr>
            <a:r>
              <a:rPr lang="nl-NL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    </a:t>
            </a:r>
            <a:r>
              <a:rPr lang="nl-NL" sz="2400" i="1" dirty="0">
                <a:solidFill>
                  <a:schemeClr val="accent1"/>
                </a:solidFill>
                <a:latin typeface="Trebuchet MS"/>
              </a:rPr>
              <a:t>PAUZE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7F7F7F"/>
                </a:solidFill>
                <a:latin typeface="Trebuchet MS"/>
                <a:ea typeface="Calibri"/>
                <a:cs typeface="Calibri"/>
              </a:rPr>
              <a:t>7. Integraal samenwerken met kernpartners t.b.v. s</a:t>
            </a: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choolaanwezigheid </a:t>
            </a:r>
            <a:b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</a:b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    </a:t>
            </a:r>
            <a:r>
              <a:rPr lang="nl-NL" sz="2400" dirty="0">
                <a:solidFill>
                  <a:srgbClr val="7F7F7F"/>
                </a:solidFill>
                <a:latin typeface="Trebuchet MS"/>
                <a:ea typeface="Calibri"/>
                <a:cs typeface="Calibri"/>
              </a:rPr>
              <a:t>(Doris op 't Veld in samenwerking met J&amp;S coaches </a:t>
            </a:r>
            <a:r>
              <a:rPr lang="nl-NL" sz="2400" dirty="0" err="1">
                <a:solidFill>
                  <a:srgbClr val="7F7F7F"/>
                </a:solidFill>
                <a:latin typeface="Trebuchet MS"/>
                <a:ea typeface="Calibri"/>
                <a:cs typeface="Calibri"/>
              </a:rPr>
              <a:t>GroeiMee</a:t>
            </a:r>
            <a:r>
              <a:rPr lang="nl-NL" sz="2400" dirty="0">
                <a:solidFill>
                  <a:srgbClr val="7F7F7F"/>
                </a:solidFill>
                <a:latin typeface="Trebuchet MS"/>
                <a:ea typeface="Calibri"/>
                <a:cs typeface="Calibri"/>
              </a:rPr>
              <a:t>)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7F7F7F"/>
                </a:solidFill>
                <a:latin typeface="Trebuchet MS"/>
                <a:ea typeface="Calibri"/>
                <a:cs typeface="Calibri"/>
              </a:rPr>
              <a:t>8. Mededelingen samenwerkingsverband</a:t>
            </a: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ea typeface="Calibri"/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8C13A8-3999-5D65-675C-488C130F8E43}"/>
              </a:ext>
            </a:extLst>
          </p:cNvPr>
          <p:cNvSpPr txBox="1"/>
          <p:nvPr/>
        </p:nvSpPr>
        <p:spPr>
          <a:xfrm>
            <a:off x="838200" y="310561"/>
            <a:ext cx="5542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9257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47A35-ACCB-3FDF-F904-69BA02A61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0BEDED-F496-494D-0862-2823BE40F671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DA034A-054A-0CC8-3B7E-7D8F492D69BD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20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C78B99-DD94-0F1D-84FC-78218E0CE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54E69C0-0F85-4F30-E9E9-C008D5158365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3498AFC-B479-3F5B-35FC-7DCD840B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70625F-3DA4-A8D5-4530-FA64292FA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953"/>
            <a:ext cx="10515600" cy="46261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Calibri" panose="020B0604020202020204" pitchFamily="34" charset="0"/>
              <a:buChar char="-"/>
            </a:pPr>
            <a:r>
              <a:rPr lang="nl-NL" err="1">
                <a:solidFill>
                  <a:srgbClr val="7F7F7F"/>
                </a:solidFill>
                <a:latin typeface="Trebuchet MS"/>
                <a:ea typeface="Calibri"/>
                <a:cs typeface="Calibri"/>
              </a:rPr>
              <a:t>Doorontwikkelen</a:t>
            </a:r>
            <a:r>
              <a:rPr lang="nl-NL">
                <a:solidFill>
                  <a:srgbClr val="7F7F7F"/>
                </a:solidFill>
                <a:latin typeface="Trebuchet MS"/>
                <a:ea typeface="Calibri"/>
                <a:cs typeface="Calibri"/>
              </a:rPr>
              <a:t> van preventieve inzet J&amp;S team </a:t>
            </a:r>
            <a:r>
              <a:rPr lang="nl-NL" err="1">
                <a:solidFill>
                  <a:srgbClr val="7F7F7F"/>
                </a:solidFill>
                <a:latin typeface="Trebuchet MS"/>
                <a:ea typeface="Calibri"/>
                <a:cs typeface="Calibri"/>
              </a:rPr>
              <a:t>dmv</a:t>
            </a:r>
            <a:r>
              <a:rPr lang="nl-NL">
                <a:solidFill>
                  <a:srgbClr val="7F7F7F"/>
                </a:solidFill>
                <a:latin typeface="Trebuchet MS"/>
                <a:ea typeface="Calibri"/>
                <a:cs typeface="Calibri"/>
              </a:rPr>
              <a:t> integrale analyse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nl-NL">
                <a:solidFill>
                  <a:srgbClr val="7F7F7F"/>
                </a:solidFill>
                <a:latin typeface="Trebuchet MS"/>
                <a:ea typeface="Calibri"/>
                <a:cs typeface="Calibri"/>
              </a:rPr>
              <a:t>Onderdeel van de ondersteuningsstructuur</a:t>
            </a:r>
            <a:endParaRPr lang="nl-NL">
              <a:solidFill>
                <a:srgbClr val="7F7F7F"/>
              </a:solidFill>
              <a:ea typeface="Calibri"/>
              <a:cs typeface="Calibri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nl-NL">
              <a:solidFill>
                <a:srgbClr val="7F7F7F"/>
              </a:solidFill>
              <a:ea typeface="Calibri"/>
              <a:cs typeface="Calibri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nl-NL">
                <a:solidFill>
                  <a:srgbClr val="7F7F7F"/>
                </a:solidFill>
                <a:latin typeface="Trebuchet MS"/>
                <a:ea typeface="Calibri"/>
                <a:cs typeface="Calibri"/>
              </a:rPr>
              <a:t>Vraag: hoe kunnen we de integrale samenwerking versterken? </a:t>
            </a:r>
            <a:endParaRPr lang="nl-NL">
              <a:solidFill>
                <a:srgbClr val="7F7F7F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nl-NL" i="1">
              <a:solidFill>
                <a:srgbClr val="7F7F7F"/>
              </a:solidFill>
              <a:latin typeface="Trebuchet MS"/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 i="1">
                <a:solidFill>
                  <a:srgbClr val="7F7F7F"/>
                </a:solidFill>
                <a:latin typeface="Trebuchet MS"/>
                <a:ea typeface="Calibri"/>
                <a:cs typeface="Calibri"/>
              </a:rPr>
              <a:t>Benoem in groepje de werkzame factoren en/of goede voorbeelden </a:t>
            </a:r>
            <a:endParaRPr lang="nl-NL" i="1">
              <a:solidFill>
                <a:srgbClr val="7F7F7F"/>
              </a:solidFill>
              <a:ea typeface="Calibri"/>
              <a:cs typeface="Calibri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nl-NL" sz="2400">
              <a:solidFill>
                <a:srgbClr val="7F7F7F"/>
              </a:solidFill>
              <a:ea typeface="Calibri"/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8B58743-0668-FE96-F8C4-2824454C984A}"/>
              </a:ext>
            </a:extLst>
          </p:cNvPr>
          <p:cNvSpPr txBox="1"/>
          <p:nvPr/>
        </p:nvSpPr>
        <p:spPr>
          <a:xfrm>
            <a:off x="838200" y="310561"/>
            <a:ext cx="104394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600">
                <a:solidFill>
                  <a:schemeClr val="bg1"/>
                </a:solidFill>
                <a:latin typeface="Trebuchet MS"/>
              </a:rPr>
              <a:t>PREVENTIEVE INZET / INTEGRALE ANALYSE</a:t>
            </a:r>
            <a:endParaRPr lang="nl-NL" sz="36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39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7CB482-2C4B-ED1B-7ED1-C0B0A3554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1151331"/>
            <a:ext cx="10515600" cy="4792832"/>
          </a:xfrm>
        </p:spPr>
        <p:txBody>
          <a:bodyPr>
            <a:noAutofit/>
          </a:bodyPr>
          <a:lstStyle/>
          <a:p>
            <a:pPr lvl="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nl-NL" sz="1800">
              <a:solidFill>
                <a:srgbClr val="7F7F7F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nl-NL" sz="2000" b="0" i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42877-EC39-0C4B-A6D2-9462B6EB3CE0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56A8CA-80F9-9E46-A789-590588F80D97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21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9D84FE-3CC2-B746-9463-2EAC457D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1650F2-466B-7247-85DE-712241E8EEC1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6C1F751-86F8-D843-BF57-4968A147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8C13A8-3999-5D65-675C-488C130F8E43}"/>
              </a:ext>
            </a:extLst>
          </p:cNvPr>
          <p:cNvSpPr txBox="1"/>
          <p:nvPr/>
        </p:nvSpPr>
        <p:spPr>
          <a:xfrm>
            <a:off x="838200" y="310561"/>
            <a:ext cx="896620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Trebuchet MS"/>
              </a:rPr>
              <a:t>INFORMATIE VAN HET SWV - OPP</a:t>
            </a:r>
            <a:endParaRPr lang="nl-NL" sz="44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16D9E45-2871-49D7-378E-92AFD8E5911F}"/>
              </a:ext>
            </a:extLst>
          </p:cNvPr>
          <p:cNvSpPr txBox="1"/>
          <p:nvPr/>
        </p:nvSpPr>
        <p:spPr>
          <a:xfrm>
            <a:off x="936522" y="1279048"/>
            <a:ext cx="10221335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>
                <a:solidFill>
                  <a:srgbClr val="7F7F7F"/>
                </a:solidFill>
                <a:latin typeface="Trebuchet MS"/>
              </a:rPr>
              <a:t>OPP traject in relatie tot TOP dossier</a:t>
            </a:r>
            <a:endParaRPr lang="nl-NL" sz="200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>
                <a:solidFill>
                  <a:srgbClr val="7F7F7F"/>
                </a:solidFill>
                <a:latin typeface="Trebuchet MS"/>
                <a:ea typeface="Aptos" panose="020B0004020202020204" pitchFamily="34" charset="0"/>
              </a:rPr>
              <a:t>Verbinding landelijk OPP traject en Regionaal OPP traject</a:t>
            </a:r>
          </a:p>
          <a:p>
            <a:endParaRPr lang="nl-NL" sz="2000">
              <a:solidFill>
                <a:srgbClr val="7F7F7F"/>
              </a:solidFill>
              <a:latin typeface="Trebuchet MS"/>
              <a:ea typeface="Aptos" panose="020B0004020202020204" pitchFamily="34" charset="0"/>
            </a:endParaRPr>
          </a:p>
          <a:p>
            <a:r>
              <a:rPr lang="nl-NL" sz="2000" u="sng">
                <a:solidFill>
                  <a:srgbClr val="7F7F7F"/>
                </a:solidFill>
                <a:effectLst/>
                <a:latin typeface="Trebuchet MS" panose="020B0603020202020204" pitchFamily="34" charset="0"/>
                <a:ea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Masterclasses Ontwikkelingsperspectief (OPP) - Steunpunt Passend Onderwijs</a:t>
            </a:r>
            <a:endParaRPr lang="nl-NL" sz="2000">
              <a:effectLst/>
              <a:latin typeface="Calibri" panose="020F0502020204030204" pitchFamily="34" charset="0"/>
              <a:ea typeface="Aptos" panose="020B00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>
              <a:solidFill>
                <a:srgbClr val="7F7F7F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F7F2BD5-3094-F254-27D9-626E4E9AA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22" y="2829865"/>
            <a:ext cx="7616693" cy="31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10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2FBCE-5C37-1318-45BD-67F9152EA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1D3A5C-BF31-25DE-983B-5060D297D6C2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6DBBD8-E6EF-15C3-22B1-F2E866C8FD64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22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E4A098-69C8-E5B8-AC92-04E935CE6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5A2647-5C63-BDE5-7CA8-33D6B34290C3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F961FE-8C2A-00F8-8F2F-66F3164D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704"/>
            <a:ext cx="10515600" cy="1325563"/>
          </a:xfrm>
        </p:spPr>
        <p:txBody>
          <a:bodyPr>
            <a:normAutofit/>
          </a:bodyPr>
          <a:lstStyle/>
          <a:p>
            <a:r>
              <a:rPr lang="nl-NL" sz="4400" b="1" i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MASTERCLASS 'OPP EN INSPECTIE</a:t>
            </a:r>
            <a:r>
              <a:rPr lang="nl-NL" sz="4400" b="1" i="0">
                <a:solidFill>
                  <a:schemeClr val="bg1"/>
                </a:solidFill>
                <a:effectLst/>
                <a:latin typeface="eixample-villa"/>
              </a:rPr>
              <a:t>'</a:t>
            </a:r>
            <a:br>
              <a:rPr lang="nl-NL" sz="4400" b="1" i="0">
                <a:solidFill>
                  <a:srgbClr val="0A464C"/>
                </a:solidFill>
                <a:effectLst/>
                <a:latin typeface="eixample-villa"/>
              </a:rPr>
            </a:b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Tijdelijke aanduiding voor inhoud 16">
            <a:extLst>
              <a:ext uri="{FF2B5EF4-FFF2-40B4-BE49-F238E27FC236}">
                <a16:creationId xmlns:a16="http://schemas.microsoft.com/office/drawing/2014/main" id="{9D4500A8-0469-54F9-6D84-624BF8361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542" y="1253330"/>
            <a:ext cx="8723276" cy="4921327"/>
          </a:xfrm>
        </p:spPr>
        <p:txBody>
          <a:bodyPr>
            <a:normAutofit fontScale="92500"/>
          </a:bodyPr>
          <a:lstStyle/>
          <a:p>
            <a:pPr marL="0" indent="0" algn="l" rtl="0" fontAlgn="base">
              <a:buNone/>
            </a:pPr>
            <a:r>
              <a:rPr lang="nl-NL" sz="2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rebuchet MS" panose="020B0603020202020204" pitchFamily="34" charset="0"/>
              </a:rPr>
              <a:t>Benieuwd hoe de inspectie kijkt naar het OPP? </a:t>
            </a:r>
          </a:p>
          <a:p>
            <a:pPr marL="0" indent="0" algn="l" rtl="0" fontAlgn="base">
              <a:buNone/>
            </a:pPr>
            <a:r>
              <a:rPr lang="nl-NL" sz="2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rebuchet MS" panose="020B0603020202020204" pitchFamily="34" charset="0"/>
              </a:rPr>
              <a:t>In deze masterclass van maandag 3 februari 2025 delen vier inspecteurs (vanuit het primair, voortgezet en gespecialiseerd onderwijs) hun inzichten over de wet, het toezichtkader en veelvoorkomende herstelopdrachten rondom het ontwikkelingsperspectief (OPP).</a:t>
            </a:r>
          </a:p>
          <a:p>
            <a:pPr marL="0" indent="0" algn="l" rtl="0" fontAlgn="base">
              <a:buNone/>
            </a:pPr>
            <a:r>
              <a:rPr lang="nl-NL" sz="2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rebuchet MS" panose="020B0603020202020204" pitchFamily="34" charset="0"/>
              </a:rPr>
              <a:t>Tijdens de sessie wordt specifiek ingegaan op de herleidbaarheid en navolgbaarheid van het OPP. </a:t>
            </a:r>
          </a:p>
          <a:p>
            <a:pPr marL="0" indent="0" algn="l" rtl="0" fontAlgn="base">
              <a:buNone/>
            </a:pPr>
            <a:r>
              <a:rPr lang="nl-NL" sz="2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rebuchet MS" panose="020B0603020202020204" pitchFamily="34" charset="0"/>
              </a:rPr>
              <a:t>Bekijk de opname hier terug en krijg inzicht in de eisen en aandachtspunten die de inspectie stelt aan een functioneel OPP. </a:t>
            </a:r>
          </a:p>
          <a:p>
            <a:pPr marL="0" indent="0" algn="l" rtl="0" fontAlgn="base">
              <a:buNone/>
            </a:pPr>
            <a:r>
              <a:rPr lang="nl-NL" sz="2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rebuchet MS" panose="020B0603020202020204" pitchFamily="34" charset="0"/>
              </a:rPr>
              <a:t>Bekijk de opname hiernaast.</a:t>
            </a:r>
            <a:br>
              <a:rPr lang="nl-NL" sz="2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rebuchet MS" panose="020B0603020202020204" pitchFamily="34" charset="0"/>
              </a:rPr>
            </a:br>
            <a:br>
              <a:rPr lang="nl-NL" sz="2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rebuchet MS" panose="020B0603020202020204" pitchFamily="34" charset="0"/>
              </a:rPr>
            </a:br>
            <a:r>
              <a:rPr lang="nl-NL" sz="2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rebuchet MS" panose="020B0603020202020204" pitchFamily="34" charset="0"/>
              </a:rPr>
              <a:t>Bekijk de pdf van de presentatie hier: </a:t>
            </a:r>
            <a:r>
              <a:rPr lang="nl-NL" sz="2400" b="0" i="0" u="sng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rebuchet MS" panose="020B06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Masterclass OPP en inspectie – </a:t>
            </a:r>
            <a:r>
              <a:rPr lang="nl-NL" sz="2400" b="0" i="0" u="sng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rebuchet MS" panose="020B06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febr</a:t>
            </a:r>
            <a:r>
              <a:rPr lang="nl-NL" sz="2400" b="0" i="0" u="sng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rebuchet MS" panose="020B06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2025</a:t>
            </a:r>
            <a:endParaRPr lang="nl-NL" sz="2400" b="0" i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nl-NL" sz="2000" b="1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nl-NL" sz="2000" b="1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B8FCF79-4AD2-93DA-6FB6-8BDEFC7C4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818" y="1151719"/>
            <a:ext cx="2709182" cy="270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00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EC468-3953-CEAB-9446-7F8E111BE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CF0EC8-6B09-B470-55DC-A7BA8182B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1151331"/>
            <a:ext cx="10515600" cy="4792832"/>
          </a:xfrm>
        </p:spPr>
        <p:txBody>
          <a:bodyPr>
            <a:noAutofit/>
          </a:bodyPr>
          <a:lstStyle/>
          <a:p>
            <a:pPr lvl="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nl-NL" sz="1800">
              <a:solidFill>
                <a:srgbClr val="7F7F7F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nl-NL" sz="2000" b="0" i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AE0DA9-A8DD-5A7E-91C8-6D9B024D70E9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C05E2D-F46F-1C8B-E445-6FA9419DD06D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23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794AE6-6D3E-FB52-A8AC-E9ABE8D23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4EC567E-106B-478B-771C-7D563C98973F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EF5B1B-802D-0EDF-D400-7AB7E0C4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7469C4E-9115-07D1-451C-4D53322FBD8E}"/>
              </a:ext>
            </a:extLst>
          </p:cNvPr>
          <p:cNvSpPr txBox="1"/>
          <p:nvPr/>
        </p:nvSpPr>
        <p:spPr>
          <a:xfrm>
            <a:off x="838199" y="310561"/>
            <a:ext cx="1114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solidFill>
                  <a:schemeClr val="bg1"/>
                </a:solidFill>
                <a:latin typeface="Trebuchet MS" panose="020B0603020202020204" pitchFamily="34" charset="0"/>
              </a:rPr>
              <a:t>WET VERSTERKING POSITIE OUDERS EN LEERLINGEN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3FF5F59-9C7A-FCF0-1463-726820B3AD91}"/>
              </a:ext>
            </a:extLst>
          </p:cNvPr>
          <p:cNvSpPr txBox="1"/>
          <p:nvPr/>
        </p:nvSpPr>
        <p:spPr>
          <a:xfrm>
            <a:off x="646277" y="1590586"/>
            <a:ext cx="11427736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SzPts val="1000"/>
              <a:tabLst>
                <a:tab pos="457200" algn="l"/>
              </a:tabLst>
            </a:pPr>
            <a:r>
              <a:rPr lang="nl-NL" sz="28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Wet versterking positie ouders en leerlingen</a:t>
            </a:r>
          </a:p>
          <a:p>
            <a:pPr>
              <a:buSzPts val="1000"/>
              <a:tabLst>
                <a:tab pos="457200" algn="l"/>
              </a:tabLst>
            </a:pPr>
            <a:endParaRPr lang="nl-NL" sz="2800" b="1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nl-NL" sz="28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Wet versterking positie ouders en leerlingen in het passend onderwijs</a:t>
            </a:r>
            <a:br>
              <a:rPr lang="nl-NL" sz="28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nl-NL" sz="280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8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Informatie over Wet 'Versterking positie ouders en leerlingen' - Steunpunt Passend Onderwijs</a:t>
            </a:r>
            <a:endParaRPr lang="nl-NL" sz="280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nl-NL" sz="280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8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https://youtu.be/VnftC6tc7ao</a:t>
            </a:r>
            <a:endParaRPr lang="nl-NL" sz="280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>
              <a:solidFill>
                <a:srgbClr val="7F7F7F"/>
              </a:solidFill>
              <a:latin typeface="Trebuchet MS"/>
              <a:ea typeface="Aptos" panose="020B0004020202020204" pitchFamily="34" charset="0"/>
            </a:endParaRPr>
          </a:p>
          <a:p>
            <a:endParaRPr lang="nl-NL" u="sng">
              <a:solidFill>
                <a:srgbClr val="7F7F7F"/>
              </a:solidFill>
              <a:latin typeface="Trebuchet MS" panose="020B060302020202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74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E0360-1B22-3EFD-2A09-BF829054E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34D35A-1555-1D0F-F4E4-58D9B85E2586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C82814-2115-7820-FBED-5BD31ED54460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24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77441B-D135-784E-F424-7B98B565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136160-6E79-2C8D-0980-46D7B4AA6EE0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41D11D-D1C8-5E5E-4C10-EB147092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83E327-A070-85B7-9B45-80AF9802A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9373" y="1390560"/>
            <a:ext cx="7841227" cy="49857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b="1">
                <a:solidFill>
                  <a:srgbClr val="7F7F7F"/>
                </a:solidFill>
                <a:latin typeface="Trebuchet MS"/>
                <a:ea typeface="Calibri"/>
                <a:cs typeface="Calibri"/>
              </a:rPr>
              <a:t>Met elkaar voor alle kinderen en jongeren</a:t>
            </a:r>
            <a:r>
              <a:rPr lang="nl-NL">
                <a:solidFill>
                  <a:srgbClr val="7F7F7F"/>
                </a:solidFill>
                <a:latin typeface="Trebuchet MS"/>
                <a:ea typeface="Calibri"/>
                <a:cs typeface="Calibri"/>
              </a:rPr>
              <a:t> </a:t>
            </a:r>
            <a:endParaRPr lang="nl-NL">
              <a:solidFill>
                <a:srgbClr val="7F7F7F"/>
              </a:solidFill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nl-NL" err="1">
                <a:solidFill>
                  <a:srgbClr val="7F7F7F"/>
                </a:solidFill>
                <a:latin typeface="Trebuchet MS"/>
                <a:ea typeface="Calibri"/>
                <a:cs typeface="Calibri"/>
              </a:rPr>
              <a:t>Infographic</a:t>
            </a:r>
            <a:endParaRPr lang="nl-NL"/>
          </a:p>
          <a:p>
            <a:pPr>
              <a:buFont typeface="Courier New" panose="02070309020205020404" pitchFamily="49" charset="0"/>
              <a:buChar char="o"/>
            </a:pPr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Inclusief onderwijs in 2035 | Inclusief onderwijs | Rijksoverheid.nl</a:t>
            </a:r>
            <a:b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</a:rPr>
            </a:br>
            <a:endParaRPr lang="nl-NL" sz="2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/>
            <a:r>
              <a:rPr lang="nl-NL">
                <a:solidFill>
                  <a:schemeClr val="tx1">
                    <a:lumMod val="49000"/>
                    <a:lumOff val="51000"/>
                  </a:schemeClr>
                </a:solidFill>
                <a:latin typeface="Trebuchet MS"/>
              </a:rPr>
              <a:t>Video</a:t>
            </a:r>
            <a:br>
              <a:rPr lang="nl-NL">
                <a:solidFill>
                  <a:schemeClr val="tx1">
                    <a:lumMod val="49000"/>
                    <a:lumOff val="51000"/>
                  </a:schemeClr>
                </a:solidFill>
                <a:latin typeface="Trebuchet MS"/>
              </a:rPr>
            </a:br>
            <a:endParaRPr lang="nl-NL">
              <a:solidFill>
                <a:schemeClr val="tx1">
                  <a:lumMod val="49000"/>
                  <a:lumOff val="51000"/>
                </a:schemeClr>
              </a:solidFill>
            </a:endParaRPr>
          </a:p>
          <a:p>
            <a:pPr marL="342900" indent="-342900"/>
            <a:r>
              <a:rPr lang="nl-NL">
                <a:solidFill>
                  <a:srgbClr val="7F7F7F"/>
                </a:solidFill>
                <a:latin typeface="Trebuchet MS"/>
                <a:ea typeface="Calibri"/>
                <a:cs typeface="Calibri"/>
              </a:rPr>
              <a:t>Beleidskader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Beleidskader - met elkaar voor alle kinderen en jongeren werken aan een inclusieve leeromgeving | Kamerstuk | Rijksoverheid.nl</a:t>
            </a:r>
            <a:endParaRPr lang="nl-NL" sz="2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nl-NL" sz="2400">
              <a:solidFill>
                <a:srgbClr val="7F7F7F"/>
              </a:solidFill>
              <a:latin typeface="Trebuchet MS"/>
              <a:ea typeface="Calibri"/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7E39271-20EB-E137-2FAC-09E5D678D024}"/>
              </a:ext>
            </a:extLst>
          </p:cNvPr>
          <p:cNvSpPr txBox="1"/>
          <p:nvPr/>
        </p:nvSpPr>
        <p:spPr>
          <a:xfrm>
            <a:off x="838200" y="310561"/>
            <a:ext cx="104394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600">
                <a:solidFill>
                  <a:schemeClr val="bg1"/>
                </a:solidFill>
                <a:latin typeface="Trebuchet MS"/>
              </a:rPr>
              <a:t>OP WEG NAAR INCLUSIEVER ONDERWIJS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B209A93-78C6-F004-CE13-EC46E5A60B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124787"/>
              </p:ext>
            </p:extLst>
          </p:nvPr>
        </p:nvGraphicFramePr>
        <p:xfrm>
          <a:off x="8645012" y="1134564"/>
          <a:ext cx="3399504" cy="4660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3777942" imgH="5346481" progId="AcroExch.Document.DC">
                  <p:embed/>
                </p:oleObj>
              </mc:Choice>
              <mc:Fallback>
                <p:oleObj name="Acrobat Document" r:id="rId5" imgW="3777942" imgH="5346481" progId="AcroExch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B209A93-78C6-F004-CE13-EC46E5A60B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45012" y="1134564"/>
                        <a:ext cx="3399504" cy="4660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205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73215-C420-4AC6-137D-F4123C77C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36ACC3-E902-92A1-0E13-17A71443C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1151331"/>
            <a:ext cx="10515600" cy="4792832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buSzPts val="1000"/>
              <a:buFont typeface="Arial" panose="02070309020205020404" pitchFamily="49" charset="0"/>
              <a:buChar char="•"/>
              <a:tabLst>
                <a:tab pos="457200" algn="l"/>
              </a:tabLst>
            </a:pPr>
            <a:endParaRPr lang="nl-NL" sz="1800">
              <a:solidFill>
                <a:srgbClr val="7F7F7F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nl-NL" sz="32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Samenwerking met VAVO</a:t>
            </a:r>
          </a:p>
          <a:p>
            <a:pPr marL="342900" indent="-342900">
              <a:tabLst>
                <a:tab pos="457200" algn="l"/>
              </a:tabLst>
            </a:pPr>
            <a:r>
              <a:rPr lang="nl-NL" sz="32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Netwerkgroep Teamleiders </a:t>
            </a:r>
          </a:p>
          <a:p>
            <a:pPr marL="342900" indent="-342900">
              <a:tabLst>
                <a:tab pos="457200" algn="l"/>
              </a:tabLst>
            </a:pPr>
            <a:r>
              <a:rPr lang="nl-NL" sz="32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Studiereis voor </a:t>
            </a:r>
            <a:r>
              <a:rPr lang="nl-NL" sz="320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OCO’s</a:t>
            </a:r>
            <a:r>
              <a:rPr lang="nl-NL" sz="32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 naar Estland en Finland</a:t>
            </a:r>
          </a:p>
          <a:p>
            <a:pPr marL="342900" indent="-342900">
              <a:tabLst>
                <a:tab pos="457200" algn="l"/>
              </a:tabLst>
            </a:pPr>
            <a:r>
              <a:rPr lang="nl-NL" sz="32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Meldcode </a:t>
            </a:r>
            <a:r>
              <a:rPr lang="nl-NL" sz="320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Aandachtsfunctionaris</a:t>
            </a:r>
            <a:r>
              <a:rPr lang="nl-NL" sz="32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 </a:t>
            </a:r>
            <a:endParaRPr lang="nl-NL" sz="3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tabLst>
                <a:tab pos="457200" algn="l"/>
              </a:tabLst>
            </a:pPr>
            <a:endParaRPr lang="nl-NL" sz="2400">
              <a:solidFill>
                <a:srgbClr val="7F7F7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102C70-C85D-9AB9-12F0-CAA35F062D63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410077-FDE6-052B-177B-A44D792CA6F8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25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90194D-B393-9927-5FEB-2CE83238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1BEC31-ABBC-9ABB-9430-6C714C824D99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2155AA3-3EA1-D236-886C-310A6FD5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D1DE19D-45BD-0724-81AB-895471A8AA86}"/>
              </a:ext>
            </a:extLst>
          </p:cNvPr>
          <p:cNvSpPr txBox="1"/>
          <p:nvPr/>
        </p:nvSpPr>
        <p:spPr>
          <a:xfrm>
            <a:off x="838200" y="310561"/>
            <a:ext cx="1038664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000">
                <a:solidFill>
                  <a:schemeClr val="bg1"/>
                </a:solidFill>
                <a:latin typeface="Trebuchet MS"/>
              </a:rPr>
              <a:t>MEDEDELINGEN</a:t>
            </a:r>
            <a:r>
              <a:rPr lang="nl-NL" sz="2800">
                <a:solidFill>
                  <a:schemeClr val="bg1"/>
                </a:solidFill>
                <a:latin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196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22ADC-A646-47C7-FAF6-548FC7407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66170B-E9E0-6D6C-26AC-FFC782C66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1151331"/>
            <a:ext cx="10515600" cy="47928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SzPts val="1000"/>
              <a:buNone/>
              <a:tabLst>
                <a:tab pos="457200" algn="l"/>
              </a:tabLst>
            </a:pPr>
            <a:r>
              <a:rPr lang="nl-NL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Meldcode </a:t>
            </a:r>
            <a:r>
              <a:rPr lang="nl-NL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Aandachtsfunctionaris</a:t>
            </a:r>
            <a:r>
              <a:rPr lang="nl-NL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 </a:t>
            </a:r>
          </a:p>
          <a:p>
            <a:pPr marL="0" indent="0">
              <a:buSzPts val="1000"/>
              <a:buNone/>
              <a:tabLst>
                <a:tab pos="457200" algn="l"/>
              </a:tabLst>
            </a:pPr>
            <a:endParaRPr lang="nl-N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SzPts val="1000"/>
              <a:buNone/>
              <a:tabLst>
                <a:tab pos="457200" algn="l"/>
              </a:tabLst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Iedere school heeft een </a:t>
            </a:r>
            <a:r>
              <a:rPr lang="nl-NL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aandachtsfunctionaris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. Dat is wettelijk verplicht.</a:t>
            </a:r>
            <a:endParaRPr lang="nl-NL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SzPts val="1000"/>
              <a:buNone/>
              <a:tabLst>
                <a:tab pos="457200" algn="l"/>
              </a:tabLst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De LVAK biedt </a:t>
            </a:r>
            <a:r>
              <a:rPr lang="nl-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alleen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 voor degene die in 2020 deel hebben genomen aan de driedaagse (in-company op het kantoor van het samenwerkingsverband) een tweedaagse nascholing aan. Na deze scholing is je kennis up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to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 date. Het advies is om vervolgens aan te melden bij de LVAK, zodat er gebruik kan worden gemaakt van de jaarlijkse nascholing. 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nl-NL" dirty="0">
              <a:solidFill>
                <a:srgbClr val="7F7F7F"/>
              </a:solidFill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nl-NL" sz="3200" dirty="0">
              <a:solidFill>
                <a:srgbClr val="7F7F7F"/>
              </a:solidFill>
            </a:endParaRPr>
          </a:p>
          <a:p>
            <a:pPr marL="342900" indent="-342900">
              <a:tabLst>
                <a:tab pos="457200" algn="l"/>
              </a:tabLst>
            </a:pPr>
            <a:endParaRPr lang="nl-NL" sz="2400">
              <a:solidFill>
                <a:srgbClr val="7F7F7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13BA48-BFD2-8689-87B9-54EEB9958265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0C5714-ED7B-0DD0-F62B-73AC318C9DDF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26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FB6EFA-E54E-982C-3DB4-1D92E52EA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7E5175-C53E-8BFF-7E7F-09441D089C7F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7E8338D-24BC-7C36-BF05-AA7467C0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B265960-AEA5-179E-064B-742A95941025}"/>
              </a:ext>
            </a:extLst>
          </p:cNvPr>
          <p:cNvSpPr txBox="1"/>
          <p:nvPr/>
        </p:nvSpPr>
        <p:spPr>
          <a:xfrm>
            <a:off x="838200" y="310561"/>
            <a:ext cx="1038664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000">
                <a:solidFill>
                  <a:schemeClr val="bg1"/>
                </a:solidFill>
                <a:latin typeface="Trebuchet MS"/>
              </a:rPr>
              <a:t>Meldcode</a:t>
            </a:r>
            <a:r>
              <a:rPr lang="nl-NL" sz="2800" dirty="0">
                <a:solidFill>
                  <a:schemeClr val="bg1"/>
                </a:solidFill>
                <a:latin typeface="Trebuchet MS"/>
              </a:rPr>
              <a:t> </a:t>
            </a:r>
            <a:endParaRPr lang="nl-NL" sz="3200" dirty="0">
              <a:solidFill>
                <a:schemeClr val="bg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69626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88EF7-4E6F-FDB6-4BCF-91DF26290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FA171-0C07-7A43-13B1-8CA67380E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1151331"/>
            <a:ext cx="10515600" cy="479283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SzPts val="1000"/>
              <a:tabLst>
                <a:tab pos="457200" algn="l"/>
              </a:tabLst>
            </a:pPr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Heb je je opgegeven? Lijst</a:t>
            </a:r>
            <a:endParaRPr lang="nl-NL" sz="3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Informatie over recente ontwikkelingen rondom aanscherping beleid meldcode 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Wat betekent dit?</a:t>
            </a:r>
          </a:p>
          <a:p>
            <a:pPr marL="0" indent="0">
              <a:buSzPts val="1000"/>
              <a:buNone/>
              <a:tabLst>
                <a:tab pos="457200" algn="l"/>
              </a:tabLst>
            </a:pPr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Interesse peilen aanbod en aantal deelnemers wat voldoet aan de criteria: </a:t>
            </a:r>
          </a:p>
          <a:p>
            <a:pPr marL="0" indent="0">
              <a:buSzPts val="1000"/>
              <a:buNone/>
              <a:tabLst>
                <a:tab pos="457200" algn="l"/>
              </a:tabLst>
            </a:pPr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Twee dagen training voor einde van dit schooljaar. Je volgt beide dagen volledig. Hiermee is je het certificaat </a:t>
            </a:r>
            <a:r>
              <a:rPr lang="nl-NL" sz="2400" b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uit 2020</a:t>
            </a:r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 (3 dagen nascholing LVAK voor </a:t>
            </a:r>
            <a:r>
              <a:rPr lang="nl-NL" sz="240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aandachtsfunctionarissen</a:t>
            </a:r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 in het onderwijs gefaciliteerd door het samenwerkingsverband NK) weer actueel en geldig. Advies is om je vervolgens aan te melden als lid van de LVAK, vooruitlopend op wet en regelgeving. </a:t>
            </a:r>
            <a:endParaRPr lang="nl-NL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7ABC8B-E0E9-C5EB-34D8-9AED3D1F4A3C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476355-C030-E6E8-8E61-5E1F367774EB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27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6FFC8-4D49-906C-B751-00D51A477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87DAD6-C09D-5696-0658-1C4DD65FCBF6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2388924-3ED1-B847-4D02-AF4D3EF5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D88A131-D425-7CE1-1C0A-30414843C93E}"/>
              </a:ext>
            </a:extLst>
          </p:cNvPr>
          <p:cNvSpPr txBox="1"/>
          <p:nvPr/>
        </p:nvSpPr>
        <p:spPr>
          <a:xfrm>
            <a:off x="642257" y="202840"/>
            <a:ext cx="1132246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>
                <a:solidFill>
                  <a:schemeClr val="bg1"/>
                </a:solidFill>
                <a:latin typeface="Trebuchet MS"/>
              </a:rPr>
              <a:t>UPDATE BIJSCHOLING AANDACHTSFUNCTIONARIS MELDCODE</a:t>
            </a:r>
            <a:endParaRPr lang="nl-NL" sz="32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77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FB4CD-4AA1-D242-B82E-F69109133DA7}"/>
              </a:ext>
            </a:extLst>
          </p:cNvPr>
          <p:cNvSpPr/>
          <p:nvPr/>
        </p:nvSpPr>
        <p:spPr>
          <a:xfrm>
            <a:off x="-1" y="0"/>
            <a:ext cx="12198773" cy="6858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6FF2BF-B339-0048-A856-E85F61F77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20" y="1632862"/>
            <a:ext cx="3370729" cy="359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1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7B4F0-04AC-086A-915F-355A806BB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560A41-3B55-D33F-D5DF-1F0CC65241C9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687682B-28BD-304B-24AF-A9984C770C15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3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AABF23-38AA-6BAD-6260-3867875C1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7F816CF-3A1A-098C-FE8D-AD1D9D7213C1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683B773-DBC8-8F4F-B689-CB24E911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FE21AA-53AF-A992-2940-DBE5136D3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nl-NL"/>
          </a:p>
          <a:p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52B7A76-205A-E9B9-F8FD-7ADE8E6082BC}"/>
              </a:ext>
            </a:extLst>
          </p:cNvPr>
          <p:cNvSpPr txBox="1"/>
          <p:nvPr/>
        </p:nvSpPr>
        <p:spPr>
          <a:xfrm>
            <a:off x="838200" y="310561"/>
            <a:ext cx="1005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Trebuchet MS" panose="020B0603020202020204" pitchFamily="34" charset="0"/>
              </a:rPr>
              <a:t>HOOR®ECHT </a:t>
            </a:r>
            <a:endParaRPr lang="nl-NL" sz="44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4952719-1268-87EB-44E2-0DC4077A8092}"/>
              </a:ext>
            </a:extLst>
          </p:cNvPr>
          <p:cNvSpPr txBox="1"/>
          <p:nvPr/>
        </p:nvSpPr>
        <p:spPr>
          <a:xfrm>
            <a:off x="762000" y="1465611"/>
            <a:ext cx="10134600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3600">
                <a:solidFill>
                  <a:srgbClr val="7F7F7F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Hoe luister jij naar jongeren/leerlingen?</a:t>
            </a:r>
          </a:p>
          <a:p>
            <a:r>
              <a:rPr lang="nl-NL" sz="3600">
                <a:solidFill>
                  <a:srgbClr val="7F7F7F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Wat gaat al goed bij jouw op school?</a:t>
            </a:r>
            <a:endParaRPr lang="nl-NL" sz="3600">
              <a:solidFill>
                <a:srgbClr val="7F7F7F"/>
              </a:solidFill>
              <a:effectLst/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l-NL" sz="3600">
                <a:solidFill>
                  <a:srgbClr val="7F7F7F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Wat vraagt nog aandacht?</a:t>
            </a:r>
            <a:endParaRPr lang="nl-NL" sz="3600">
              <a:solidFill>
                <a:srgbClr val="7F7F7F"/>
              </a:solidFill>
              <a:effectLst/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nl-NL" sz="3600">
              <a:solidFill>
                <a:srgbClr val="7F7F7F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l-NL" sz="3600">
                <a:solidFill>
                  <a:srgbClr val="7F7F7F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Een </a:t>
            </a:r>
            <a:r>
              <a:rPr lang="nl-NL" sz="3600" err="1">
                <a:solidFill>
                  <a:srgbClr val="7F7F7F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webinar</a:t>
            </a:r>
            <a:r>
              <a:rPr lang="nl-NL" sz="3600">
                <a:solidFill>
                  <a:srgbClr val="7F7F7F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 heeft al plaatsgevonden </a:t>
            </a:r>
            <a:endParaRPr lang="nl-NL" sz="3600" b="1">
              <a:solidFill>
                <a:srgbClr val="7F7F7F"/>
              </a:solidFill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nl-NL" sz="3600">
              <a:solidFill>
                <a:srgbClr val="7F7F7F"/>
              </a:solidFill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l-NL" sz="3600" b="1">
                <a:solidFill>
                  <a:srgbClr val="7F7F7F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TIP</a:t>
            </a:r>
            <a:r>
              <a:rPr lang="nl-NL" sz="3600">
                <a:solidFill>
                  <a:srgbClr val="7F7F7F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: Steunpunt Passend Onderwijs publiceert de opbrengst en je kan het </a:t>
            </a:r>
            <a:r>
              <a:rPr lang="nl-NL" sz="3600" err="1">
                <a:solidFill>
                  <a:srgbClr val="7F7F7F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webinar</a:t>
            </a:r>
            <a:r>
              <a:rPr lang="nl-NL" sz="3600">
                <a:solidFill>
                  <a:srgbClr val="7F7F7F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 terugkijken</a:t>
            </a:r>
            <a:endParaRPr lang="nl-NL" sz="3600">
              <a:ea typeface="Calibri"/>
              <a:cs typeface="Calibri"/>
            </a:endParaRPr>
          </a:p>
          <a:p>
            <a:endParaRPr lang="nl-NL" sz="240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F25EE3-E6C7-1D6F-9B16-50D6F9923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695" y="2087454"/>
            <a:ext cx="3541305" cy="1776765"/>
          </a:xfrm>
          <a:prstGeom prst="rect">
            <a:avLst/>
          </a:prstGeom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E7EB3356-D2DA-494F-3962-FFBAC7E66E48}"/>
              </a:ext>
            </a:extLst>
          </p:cNvPr>
          <p:cNvCxnSpPr>
            <a:cxnSpLocks/>
          </p:cNvCxnSpPr>
          <p:nvPr/>
        </p:nvCxnSpPr>
        <p:spPr>
          <a:xfrm flipV="1">
            <a:off x="8101780" y="3342556"/>
            <a:ext cx="508820" cy="6587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6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CBE5D-FDE1-D120-FE60-B8185D43B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73557B-92CE-6504-5A90-1E1BEC35B92A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7D87E7-1410-6382-D280-99892876FF5A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4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1A857A-6C43-5C21-DA57-D40C91880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F0879FD-E611-877D-4248-6D301B443D08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F191B25-8F9E-0E28-A40F-F9F6E8EC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4E8B2F-DE14-1DF6-3F2B-D8BD81EEF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952"/>
            <a:ext cx="11353800" cy="43004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nl-NL" sz="3600">
                <a:solidFill>
                  <a:srgbClr val="7F7F7F"/>
                </a:solidFill>
                <a:effectLst/>
                <a:latin typeface="Trebuchet MS"/>
                <a:ea typeface="Times New Roman" panose="02020603050405020304" pitchFamily="18" charset="0"/>
                <a:cs typeface="Aptos" panose="020B0004020202020204" pitchFamily="34" charset="0"/>
              </a:rPr>
              <a:t>Hoe </a:t>
            </a:r>
            <a:r>
              <a:rPr lang="nl-NL" sz="3600">
                <a:solidFill>
                  <a:srgbClr val="7F7F7F"/>
                </a:solidFill>
                <a:latin typeface="Trebuchet MS"/>
                <a:ea typeface="Times New Roman" panose="02020603050405020304" pitchFamily="18" charset="0"/>
                <a:cs typeface="Aptos" panose="020B0004020202020204" pitchFamily="34" charset="0"/>
              </a:rPr>
              <a:t>is jouw school </a:t>
            </a:r>
            <a:r>
              <a:rPr lang="nl-NL" sz="3600">
                <a:solidFill>
                  <a:srgbClr val="7F7F7F"/>
                </a:solidFill>
                <a:effectLst/>
                <a:latin typeface="Trebuchet MS"/>
                <a:ea typeface="Times New Roman" panose="02020603050405020304" pitchFamily="18" charset="0"/>
                <a:cs typeface="Aptos" panose="020B0004020202020204" pitchFamily="34" charset="0"/>
              </a:rPr>
              <a:t>aan de slag met dit onderwerp? </a:t>
            </a:r>
            <a:endParaRPr lang="nl-NL" sz="3600">
              <a:solidFill>
                <a:srgbClr val="7F7F7F"/>
              </a:solidFill>
              <a:latin typeface="Trebuchet MS"/>
            </a:endParaRPr>
          </a:p>
          <a:p>
            <a:pPr marL="342900" indent="-342900"/>
            <a:r>
              <a:rPr lang="nl-NL" sz="3600">
                <a:solidFill>
                  <a:srgbClr val="7F7F7F"/>
                </a:solidFill>
                <a:latin typeface="Trebuchet MS"/>
              </a:rPr>
              <a:t>Ideeën ophalen: Hoe kunnen </a:t>
            </a:r>
            <a:r>
              <a:rPr lang="nl-NL" sz="3600" err="1">
                <a:solidFill>
                  <a:srgbClr val="7F7F7F"/>
                </a:solidFill>
                <a:latin typeface="Trebuchet MS"/>
              </a:rPr>
              <a:t>good</a:t>
            </a:r>
            <a:r>
              <a:rPr lang="nl-NL" sz="3600">
                <a:solidFill>
                  <a:srgbClr val="7F7F7F"/>
                </a:solidFill>
                <a:latin typeface="Trebuchet MS"/>
              </a:rPr>
              <a:t> </a:t>
            </a:r>
            <a:r>
              <a:rPr lang="nl-NL" sz="3600" err="1">
                <a:solidFill>
                  <a:srgbClr val="7F7F7F"/>
                </a:solidFill>
                <a:latin typeface="Trebuchet MS"/>
              </a:rPr>
              <a:t>practices</a:t>
            </a:r>
            <a:r>
              <a:rPr lang="nl-NL" sz="3600">
                <a:solidFill>
                  <a:srgbClr val="7F7F7F"/>
                </a:solidFill>
                <a:latin typeface="Trebuchet MS"/>
              </a:rPr>
              <a:t> met elkaar worden uitgewisseld en gedeeld?</a:t>
            </a:r>
          </a:p>
          <a:p>
            <a:pPr marL="342900" indent="-342900"/>
            <a:r>
              <a:rPr lang="nl-NL" sz="3600">
                <a:solidFill>
                  <a:srgbClr val="7F7F7F"/>
                </a:solidFill>
                <a:latin typeface="Trebuchet MS"/>
              </a:rPr>
              <a:t>Waar is informatie te vinden?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Informatie over Wet 'Versterking positie ouders en leerlingen' - Steunpunt Passend Onderwijs</a:t>
            </a:r>
            <a:endParaRPr lang="nl-NL" sz="2400">
              <a:solidFill>
                <a:srgbClr val="535353"/>
              </a:solidFill>
              <a:latin typeface="Trebuchet M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QA-Wet-versterking-positie-ouders-en-leerlingen.pdf</a:t>
            </a:r>
            <a:endParaRPr lang="nl-NL" sz="240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2F39A2B-3F49-9613-CEBB-86EBA01D87A2}"/>
              </a:ext>
            </a:extLst>
          </p:cNvPr>
          <p:cNvSpPr txBox="1"/>
          <p:nvPr/>
        </p:nvSpPr>
        <p:spPr>
          <a:xfrm>
            <a:off x="838200" y="310561"/>
            <a:ext cx="10939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>
                <a:solidFill>
                  <a:schemeClr val="bg1"/>
                </a:solidFill>
                <a:latin typeface="Trebuchet MS" panose="020B0603020202020204" pitchFamily="34" charset="0"/>
              </a:rPr>
              <a:t>SCHOOLGIDS </a:t>
            </a:r>
            <a:r>
              <a:rPr lang="nl-NL" sz="3600">
                <a:solidFill>
                  <a:schemeClr val="bg1"/>
                </a:solidFill>
                <a:latin typeface="Trebuchet MS" panose="020B0603020202020204" pitchFamily="34" charset="0"/>
              </a:rPr>
              <a:t>MET BESCHRIJVING ONDERSTEUNING</a:t>
            </a:r>
          </a:p>
        </p:txBody>
      </p:sp>
    </p:spTree>
    <p:extLst>
      <p:ext uri="{BB962C8B-B14F-4D97-AF65-F5344CB8AC3E}">
        <p14:creationId xmlns:p14="http://schemas.microsoft.com/office/powerpoint/2010/main" val="190482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97944-9A99-A6E5-0050-D57CFCFF9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8B0BF7-F197-0BF5-A56B-F70BFD70694E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D866EE-FF35-7A8F-072B-48B58CDA57BF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5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BD2EBE-7BC7-32B9-5F87-CCC1CED3A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07E175-5A9C-E024-3C65-D340E007117B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86FC6C-3C99-46ED-93A7-363A5549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6B95FD-6D58-A2F7-6933-0C27564C2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83" y="1080000"/>
            <a:ext cx="10515600" cy="44317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nl-NL" sz="2400">
              <a:solidFill>
                <a:schemeClr val="tx1">
                  <a:lumMod val="50000"/>
                  <a:lumOff val="50000"/>
                </a:schemeClr>
              </a:solidFill>
              <a:latin typeface="Trebuchet MS"/>
            </a:endParaRP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Stand van zaken</a:t>
            </a:r>
          </a:p>
          <a:p>
            <a:pPr lvl="1"/>
            <a:r>
              <a:rPr lang="nl-NL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protocol SA (po en vo) in spe                                </a:t>
            </a:r>
          </a:p>
          <a:p>
            <a:pPr lvl="1"/>
            <a:r>
              <a:rPr lang="nl-NL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(netwerk)partners                                                  </a:t>
            </a:r>
            <a:endParaRPr lang="nl-NL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nl-NL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nieuwe training                                                                                 </a:t>
            </a:r>
            <a:endParaRPr lang="nl-NL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nl-NL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MSA – schooleigen rapportage – OPP                </a:t>
            </a:r>
            <a:endParaRPr lang="nl-NL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nl-NL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handboek in wording                                                                        </a:t>
            </a:r>
            <a:endParaRPr lang="nl-NL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nl-NL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ander nieuws</a:t>
            </a:r>
            <a:endParaRPr lang="nl-NL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>
              <a:buFont typeface="Courier New" panose="020B0604020202020204" pitchFamily="34" charset="0"/>
              <a:buChar char="o"/>
            </a:pPr>
            <a:endParaRPr lang="nl-NL">
              <a:solidFill>
                <a:schemeClr val="tx1">
                  <a:lumMod val="50000"/>
                  <a:lumOff val="50000"/>
                </a:schemeClr>
              </a:solidFill>
              <a:latin typeface="Trebuchet MS"/>
            </a:endParaRP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Ik zeg JA tegen</a:t>
            </a:r>
          </a:p>
          <a:p>
            <a:pPr marL="342900" indent="-342900">
              <a:buAutoNum type="arabicPeriod"/>
            </a:pPr>
            <a:endParaRPr lang="nl-NL" sz="180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AutoNum type="arabicPeriod"/>
            </a:pPr>
            <a:endParaRPr lang="nl-NL" sz="180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1800">
              <a:solidFill>
                <a:srgbClr val="7F7F7F"/>
              </a:solidFill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1800">
              <a:solidFill>
                <a:srgbClr val="7F7F7F"/>
              </a:solidFill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8668A17-55F5-5B59-AF37-566424DF2E2F}"/>
              </a:ext>
            </a:extLst>
          </p:cNvPr>
          <p:cNvSpPr txBox="1"/>
          <p:nvPr/>
        </p:nvSpPr>
        <p:spPr>
          <a:xfrm>
            <a:off x="838200" y="310561"/>
            <a:ext cx="9884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Trebuchet MS" panose="020B0603020202020204" pitchFamily="34" charset="0"/>
              </a:rPr>
              <a:t>SCHOOLAANWEZIGHEID</a:t>
            </a:r>
          </a:p>
        </p:txBody>
      </p:sp>
    </p:spTree>
    <p:extLst>
      <p:ext uri="{BB962C8B-B14F-4D97-AF65-F5344CB8AC3E}">
        <p14:creationId xmlns:p14="http://schemas.microsoft.com/office/powerpoint/2010/main" val="119565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97E53-D32B-3FC5-D292-E9EDFCE8E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E1EA4C-CBDE-BD1D-C5F8-2F5B02CFFCF3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7AEB49-FC74-D1F5-6E22-93C64DB072E6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6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F2B33A-A754-0D04-F50A-0438A4C7D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010025-5022-15BA-71F7-26746A74AF6F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F3A54B-68D8-3F34-2685-F84DD9CC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8BE9804-ED98-331A-3A79-EDA54EBDA794}"/>
              </a:ext>
            </a:extLst>
          </p:cNvPr>
          <p:cNvSpPr txBox="1"/>
          <p:nvPr/>
        </p:nvSpPr>
        <p:spPr>
          <a:xfrm>
            <a:off x="838200" y="310561"/>
            <a:ext cx="1118665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600">
                <a:solidFill>
                  <a:schemeClr val="bg1"/>
                </a:solidFill>
                <a:latin typeface="Trebuchet MS"/>
              </a:rPr>
              <a:t>NIEUW PROTOCOL SCHOOLAANWEZIGHEID 2025-2026</a:t>
            </a:r>
            <a:endParaRPr lang="nl-NL" sz="36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8AB53F-FEB2-D937-46D1-4953C1446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2" y="1065656"/>
            <a:ext cx="5040601" cy="531591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4053A3-736B-35A9-F904-C797606DE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779" y="1076716"/>
            <a:ext cx="7129222" cy="529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8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A1733-5B2B-E3E4-FA75-3F08D3C4F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F90B27-CB62-12F9-7561-DBAB6F57FFF6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BC74AF-9624-A3B1-5D8B-D4D6CFBE5ABE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7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BCD648-9C8A-0ADF-F34C-7BC8B506C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F438E2-9B4C-E6D0-15C5-9D2793718C0D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8EE213-4C7D-F87D-1742-DA78F4FF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656FFC6-A461-81F7-523E-18037CF777B4}"/>
              </a:ext>
            </a:extLst>
          </p:cNvPr>
          <p:cNvSpPr txBox="1"/>
          <p:nvPr/>
        </p:nvSpPr>
        <p:spPr>
          <a:xfrm>
            <a:off x="140777" y="-76897"/>
            <a:ext cx="1121431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600">
                <a:solidFill>
                  <a:schemeClr val="bg1"/>
                </a:solidFill>
                <a:latin typeface="Trebuchet MS"/>
              </a:rPr>
              <a:t>"</a:t>
            </a:r>
            <a:r>
              <a:rPr lang="nl-NL" sz="2400" err="1">
                <a:solidFill>
                  <a:schemeClr val="bg1"/>
                </a:solidFill>
                <a:latin typeface="Trebuchet MS"/>
              </a:rPr>
              <a:t>Wicked</a:t>
            </a:r>
            <a:r>
              <a:rPr lang="nl-NL" sz="2400">
                <a:solidFill>
                  <a:schemeClr val="bg1"/>
                </a:solidFill>
                <a:latin typeface="Trebuchet MS"/>
              </a:rPr>
              <a:t> </a:t>
            </a:r>
            <a:r>
              <a:rPr lang="nl-NL" sz="2400" err="1">
                <a:solidFill>
                  <a:schemeClr val="bg1"/>
                </a:solidFill>
                <a:latin typeface="Trebuchet MS"/>
              </a:rPr>
              <a:t>problem</a:t>
            </a:r>
            <a:r>
              <a:rPr lang="nl-NL" sz="2400">
                <a:solidFill>
                  <a:schemeClr val="bg1"/>
                </a:solidFill>
                <a:latin typeface="Trebuchet MS"/>
              </a:rPr>
              <a:t>: veel verschillende meningen &amp; perspectieven,   </a:t>
            </a:r>
            <a:endParaRPr lang="nl-NL" sz="24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nl-NL" sz="2400">
                <a:solidFill>
                  <a:schemeClr val="bg1"/>
                </a:solidFill>
                <a:latin typeface="Trebuchet MS"/>
              </a:rPr>
              <a:t>  complex, veranderlijk en geen duidelijke oplossing voor 1 onderdeel"</a:t>
            </a:r>
            <a:endParaRPr lang="nl-NL" sz="24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E640864-5AEC-02DB-C743-1C7C3F6B2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68649"/>
            <a:ext cx="12191999" cy="5548682"/>
          </a:xfrm>
        </p:spPr>
      </p:pic>
    </p:spTree>
    <p:extLst>
      <p:ext uri="{BB962C8B-B14F-4D97-AF65-F5344CB8AC3E}">
        <p14:creationId xmlns:p14="http://schemas.microsoft.com/office/powerpoint/2010/main" val="219678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203FA-9AFD-FAF9-6E6D-3FD93084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5971C8-01FA-C421-3F0E-7FF60FB50AE4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9CC90D-269B-D726-93EB-460A50C798FA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8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C50C8D-66E9-116A-2822-1D7655126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EF7198-556B-0E75-DF7C-E1B31E549F05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091E24F-24A0-01C8-6CB0-2DC1AF13E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D54F7E-F603-56E0-6D0E-81351B3B7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" y="1085638"/>
            <a:ext cx="12191997" cy="5452526"/>
          </a:xfr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233CB4D-B1E5-8D14-8F0A-2D12F297094C}"/>
              </a:ext>
            </a:extLst>
          </p:cNvPr>
          <p:cNvSpPr txBox="1"/>
          <p:nvPr/>
        </p:nvSpPr>
        <p:spPr>
          <a:xfrm>
            <a:off x="507590" y="267265"/>
            <a:ext cx="1117681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Trebuchet MS"/>
              </a:rPr>
              <a:t>UITGAAN VAN PERCENTAGE AANWEZIGHEID</a:t>
            </a:r>
          </a:p>
          <a:p>
            <a:endParaRPr lang="nl-NL" sz="36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2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E64F8-7BC2-EB7D-FDED-0DD9D776F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6C11E4-293A-BF57-61B2-87FEF79EAB06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320B4B-930C-9F4A-38F9-A7C491A67310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9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CD226C-0D86-7D1E-B30D-922B87BC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E0BAE9A-F30A-EE3A-919E-A59FCB16BB9E}"/>
              </a:ext>
            </a:extLst>
          </p:cNvPr>
          <p:cNvSpPr/>
          <p:nvPr/>
        </p:nvSpPr>
        <p:spPr>
          <a:xfrm>
            <a:off x="-26985" y="10568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ea typeface="Calibri"/>
                <a:cs typeface="Calibri"/>
              </a:rPr>
              <a:t>met focus op </a:t>
            </a:r>
            <a:r>
              <a:rPr lang="en-US" sz="4000" err="1">
                <a:ea typeface="Calibri"/>
                <a:cs typeface="Calibri"/>
              </a:rPr>
              <a:t>preventie</a:t>
            </a:r>
            <a:r>
              <a:rPr lang="en-US" sz="4000">
                <a:ea typeface="Calibri"/>
                <a:cs typeface="Calibri"/>
              </a:rPr>
              <a:t>, </a:t>
            </a:r>
            <a:r>
              <a:rPr lang="en-US" sz="4000" err="1">
                <a:ea typeface="Calibri"/>
                <a:cs typeface="Calibri"/>
              </a:rPr>
              <a:t>ipv</a:t>
            </a:r>
            <a:r>
              <a:rPr lang="en-US" sz="4000">
                <a:ea typeface="Calibri"/>
                <a:cs typeface="Calibri"/>
              </a:rPr>
              <a:t> </a:t>
            </a:r>
            <a:r>
              <a:rPr lang="en-US" sz="4000" err="1">
                <a:ea typeface="Calibri"/>
                <a:cs typeface="Calibri"/>
              </a:rPr>
              <a:t>curatie</a:t>
            </a:r>
            <a:r>
              <a:rPr lang="en-US" sz="4000">
                <a:ea typeface="Calibri"/>
                <a:cs typeface="Calibri"/>
              </a:rPr>
              <a:t>, </a:t>
            </a:r>
            <a:r>
              <a:rPr lang="en-US" sz="4000" err="1">
                <a:ea typeface="Calibri"/>
                <a:cs typeface="Calibri"/>
              </a:rPr>
              <a:t>samen</a:t>
            </a:r>
            <a:r>
              <a:rPr lang="en-US" sz="4000">
                <a:ea typeface="Calibri"/>
                <a:cs typeface="Calibri"/>
              </a:rPr>
              <a:t> en vanuit </a:t>
            </a:r>
            <a:r>
              <a:rPr lang="en-US" sz="4000" err="1">
                <a:ea typeface="Calibri"/>
                <a:cs typeface="Calibri"/>
              </a:rPr>
              <a:t>inclusiegedachte</a:t>
            </a:r>
            <a:endParaRPr lang="en-US" sz="4000">
              <a:ea typeface="Calibri"/>
              <a:cs typeface="Calibri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860FB72-C944-5BFA-D39E-293CF68D3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111513"/>
            <a:ext cx="10930054" cy="8371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Content Placeholder 5" descr="Stichting Groeimee">
            <a:extLst>
              <a:ext uri="{FF2B5EF4-FFF2-40B4-BE49-F238E27FC236}">
                <a16:creationId xmlns:a16="http://schemas.microsoft.com/office/drawing/2014/main" id="{E58024E5-25F7-231B-02C1-F2DC9B5B5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-1080000">
            <a:off x="37764" y="1225074"/>
            <a:ext cx="2121330" cy="2095500"/>
          </a:xfrm>
        </p:spPr>
      </p:pic>
      <p:pic>
        <p:nvPicPr>
          <p:cNvPr id="8" name="Picture 7" descr="Ingrado - Iedere jongere heeft recht op ontwikkeling">
            <a:extLst>
              <a:ext uri="{FF2B5EF4-FFF2-40B4-BE49-F238E27FC236}">
                <a16:creationId xmlns:a16="http://schemas.microsoft.com/office/drawing/2014/main" id="{37575F1E-6A97-5A64-77A2-198D9F601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6376100" y="999559"/>
            <a:ext cx="2952750" cy="1552575"/>
          </a:xfrm>
          <a:prstGeom prst="rect">
            <a:avLst/>
          </a:prstGeom>
        </p:spPr>
      </p:pic>
      <p:pic>
        <p:nvPicPr>
          <p:cNvPr id="9" name="Picture 8" descr="GGD Hollands Noorden I Samen werken aan gezond leven">
            <a:extLst>
              <a:ext uri="{FF2B5EF4-FFF2-40B4-BE49-F238E27FC236}">
                <a16:creationId xmlns:a16="http://schemas.microsoft.com/office/drawing/2014/main" id="{CFB536BA-8461-FE69-CC4D-17A87AE5A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60000">
            <a:off x="9569476" y="1004322"/>
            <a:ext cx="2377859" cy="2098405"/>
          </a:xfrm>
          <a:prstGeom prst="rect">
            <a:avLst/>
          </a:prstGeom>
        </p:spPr>
      </p:pic>
      <p:pic>
        <p:nvPicPr>
          <p:cNvPr id="11" name="Picture 10" descr="Logo gemeente Alkmaar - CTM Solution">
            <a:extLst>
              <a:ext uri="{FF2B5EF4-FFF2-40B4-BE49-F238E27FC236}">
                <a16:creationId xmlns:a16="http://schemas.microsoft.com/office/drawing/2014/main" id="{72256DD0-399B-5733-3305-E9A6F9939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140000">
            <a:off x="2657409" y="4126517"/>
            <a:ext cx="3412210" cy="1942776"/>
          </a:xfrm>
          <a:prstGeom prst="rect">
            <a:avLst/>
          </a:prstGeom>
        </p:spPr>
      </p:pic>
      <p:pic>
        <p:nvPicPr>
          <p:cNvPr id="12" name="Picture 11" descr="Blad gemeenschappelijke regeling 2020, 603 | Overheid.nl &gt; Officiële  bekendmakingen">
            <a:extLst>
              <a:ext uri="{FF2B5EF4-FFF2-40B4-BE49-F238E27FC236}">
                <a16:creationId xmlns:a16="http://schemas.microsoft.com/office/drawing/2014/main" id="{D8ECFF86-FDC0-5D8C-1303-A90473C71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20000">
            <a:off x="2063716" y="938681"/>
            <a:ext cx="3781425" cy="1661708"/>
          </a:xfrm>
          <a:prstGeom prst="rect">
            <a:avLst/>
          </a:prstGeom>
        </p:spPr>
      </p:pic>
      <p:pic>
        <p:nvPicPr>
          <p:cNvPr id="15" name="Picture 14" descr="Een streep en een golvende lijn. Land en water keren terug in nieuw logo  fusiegemeente Dijk en Waard | Noordhollands Dagblad">
            <a:extLst>
              <a:ext uri="{FF2B5EF4-FFF2-40B4-BE49-F238E27FC236}">
                <a16:creationId xmlns:a16="http://schemas.microsoft.com/office/drawing/2014/main" id="{E5FB6DC4-E30E-F89E-F64F-C9B4B3C251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0000">
            <a:off x="6833281" y="2416054"/>
            <a:ext cx="3490347" cy="1948911"/>
          </a:xfrm>
          <a:prstGeom prst="rect">
            <a:avLst/>
          </a:prstGeom>
        </p:spPr>
      </p:pic>
      <p:pic>
        <p:nvPicPr>
          <p:cNvPr id="16" name="Picture 15" descr="Landelijke samenwerking - StadmakersOnline">
            <a:extLst>
              <a:ext uri="{FF2B5EF4-FFF2-40B4-BE49-F238E27FC236}">
                <a16:creationId xmlns:a16="http://schemas.microsoft.com/office/drawing/2014/main" id="{65A646D5-5120-8C2F-19F1-CE6F890A05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">
            <a:off x="167987" y="4039044"/>
            <a:ext cx="2738195" cy="2041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Internationale samenwerking tussen huisartsen in opleiding | H&amp;W">
            <a:extLst>
              <a:ext uri="{FF2B5EF4-FFF2-40B4-BE49-F238E27FC236}">
                <a16:creationId xmlns:a16="http://schemas.microsoft.com/office/drawing/2014/main" id="{00A92612-991F-7DD0-9424-546CFBF865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900000">
            <a:off x="8463886" y="4254610"/>
            <a:ext cx="3868441" cy="194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Drie Voordelen van Langdurige Samenwerkingen Binnen Bouw- en Infraprojecten  | 12tender.nl">
            <a:extLst>
              <a:ext uri="{FF2B5EF4-FFF2-40B4-BE49-F238E27FC236}">
                <a16:creationId xmlns:a16="http://schemas.microsoft.com/office/drawing/2014/main" id="{EC9B0C27-7633-0C0E-6DC8-91561EF134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9925" y="2050795"/>
            <a:ext cx="3647267" cy="2110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Het Kinderrechtenverdrag | Kinderrechten">
            <a:extLst>
              <a:ext uri="{FF2B5EF4-FFF2-40B4-BE49-F238E27FC236}">
                <a16:creationId xmlns:a16="http://schemas.microsoft.com/office/drawing/2014/main" id="{6DB9B14C-CDA0-DE46-518E-385BEEF043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6437" y="2422013"/>
            <a:ext cx="2143125" cy="2143125"/>
          </a:xfrm>
          <a:prstGeom prst="rect">
            <a:avLst/>
          </a:prstGeom>
        </p:spPr>
      </p:pic>
      <p:pic>
        <p:nvPicPr>
          <p:cNvPr id="20" name="Picture 19" descr="Het Kinderrechtenverdrag (meer dan een leestip) | Urban Education">
            <a:extLst>
              <a:ext uri="{FF2B5EF4-FFF2-40B4-BE49-F238E27FC236}">
                <a16:creationId xmlns:a16="http://schemas.microsoft.com/office/drawing/2014/main" id="{202D35D9-F94C-872C-48BB-9360288124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35769" y="3422702"/>
            <a:ext cx="2696867" cy="3448053"/>
          </a:xfrm>
          <a:prstGeom prst="rect">
            <a:avLst/>
          </a:prstGeom>
        </p:spPr>
      </p:pic>
      <p:pic>
        <p:nvPicPr>
          <p:cNvPr id="2" name="Picture 1" descr="InKluus werkt aan inclusie. Dat... - Leersteuncentrum InKluus | Facebook">
            <a:extLst>
              <a:ext uri="{FF2B5EF4-FFF2-40B4-BE49-F238E27FC236}">
                <a16:creationId xmlns:a16="http://schemas.microsoft.com/office/drawing/2014/main" id="{20AA37AA-B962-E3EB-D904-27C5890160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06403" y="256408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360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terke Kinder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751F"/>
      </a:accent1>
      <a:accent2>
        <a:srgbClr val="99CA3E"/>
      </a:accent2>
      <a:accent3>
        <a:srgbClr val="4AA5B5"/>
      </a:accent3>
      <a:accent4>
        <a:srgbClr val="7F7F7F"/>
      </a:accent4>
      <a:accent5>
        <a:srgbClr val="5B9BD5"/>
      </a:accent5>
      <a:accent6>
        <a:srgbClr val="70AD47"/>
      </a:accent6>
      <a:hlink>
        <a:srgbClr val="53535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rke Kinderen Template" id="{E507DCE5-63C6-934F-AEC1-8397B41093D4}" vid="{865F1BB0-9085-7748-8D93-0CC32DCA169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rke Kinderen Template" id="{E507DCE5-63C6-934F-AEC1-8397B41093D4}" vid="{0978B499-7140-0549-8266-308B54A8E7EB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erantwoordelijke xmlns="0336496a-78ec-4838-b799-a59b991f13e5">
      <UserInfo>
        <DisplayName/>
        <AccountId xsi:nil="true"/>
        <AccountType/>
      </UserInfo>
    </Verantwoordelijke>
    <lcf76f155ced4ddcb4097134ff3c332f xmlns="0336496a-78ec-4838-b799-a59b991f13e5">
      <Terms xmlns="http://schemas.microsoft.com/office/infopath/2007/PartnerControls"/>
    </lcf76f155ced4ddcb4097134ff3c332f>
    <Gedeeld_x0020_met xmlns="0336496a-78ec-4838-b799-a59b991f13e5">
      <UserInfo>
        <DisplayName/>
        <AccountId xsi:nil="true"/>
        <AccountType/>
      </UserInfo>
    </Gedeeld_x0020_met>
    <TaxCatchAll xmlns="4086f84d-acc4-4437-98c4-3abeddfda08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ADB319CF09F4D97CE09CB7684245C" ma:contentTypeVersion="17" ma:contentTypeDescription="Een nieuw document maken." ma:contentTypeScope="" ma:versionID="cb2390cfd68d1bfbe4bd1dec96eba00a">
  <xsd:schema xmlns:xsd="http://www.w3.org/2001/XMLSchema" xmlns:xs="http://www.w3.org/2001/XMLSchema" xmlns:p="http://schemas.microsoft.com/office/2006/metadata/properties" xmlns:ns2="0336496a-78ec-4838-b799-a59b991f13e5" xmlns:ns3="4086f84d-acc4-4437-98c4-3abeddfda084" targetNamespace="http://schemas.microsoft.com/office/2006/metadata/properties" ma:root="true" ma:fieldsID="0330f608478fe7c07d76e11054e8ad99" ns2:_="" ns3:_="">
    <xsd:import namespace="0336496a-78ec-4838-b799-a59b991f13e5"/>
    <xsd:import namespace="4086f84d-acc4-4437-98c4-3abeddfda084"/>
    <xsd:element name="properties">
      <xsd:complexType>
        <xsd:sequence>
          <xsd:element name="documentManagement">
            <xsd:complexType>
              <xsd:all>
                <xsd:element ref="ns2:Verantwoordelijke" minOccurs="0"/>
                <xsd:element ref="ns2:Gedeeld_x0020_met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6496a-78ec-4838-b799-a59b991f13e5" elementFormDefault="qualified">
    <xsd:import namespace="http://schemas.microsoft.com/office/2006/documentManagement/types"/>
    <xsd:import namespace="http://schemas.microsoft.com/office/infopath/2007/PartnerControls"/>
    <xsd:element name="Verantwoordelijke" ma:index="8" nillable="true" ma:displayName="Verantwoordelijke" ma:list="UserInfo" ma:SharePointGroup="0" ma:internalName="Verantwoordelijk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edeeld_x0020_met" ma:index="9" nillable="true" ma:displayName="Gedeeld met" ma:list="UserInfo" ma:SharePointGroup="0" ma:internalName="Gedeeld_x0020_met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4bbe11fa-fd1e-4486-8edc-554d79ecaf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6f84d-acc4-4437-98c4-3abeddfda08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cd2e1ca-c213-42da-befb-447d1246621d}" ma:internalName="TaxCatchAll" ma:showField="CatchAllData" ma:web="4086f84d-acc4-4437-98c4-3abeddfda0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773051-2A7F-4B33-949E-0C556D6464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030717-80A8-4152-B720-2F986C97FB57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4086f84d-acc4-4437-98c4-3abeddfda084"/>
    <ds:schemaRef ds:uri="0336496a-78ec-4838-b799-a59b991f13e5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FB0894C-FDBC-454F-82E0-8C6D2A42572E}">
  <ds:schemaRefs>
    <ds:schemaRef ds:uri="0336496a-78ec-4838-b799-a59b991f13e5"/>
    <ds:schemaRef ds:uri="4086f84d-acc4-4437-98c4-3abeddfda0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Sterke Kinderen Template</Template>
  <TotalTime>0</TotalTime>
  <Words>1061</Words>
  <Application>Microsoft Office PowerPoint</Application>
  <PresentationFormat>Breedbeeld</PresentationFormat>
  <Paragraphs>203</Paragraphs>
  <Slides>28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42" baseType="lpstr">
      <vt:lpstr>Aptos</vt:lpstr>
      <vt:lpstr>Arial</vt:lpstr>
      <vt:lpstr>Calibri</vt:lpstr>
      <vt:lpstr>Calibri Light</vt:lpstr>
      <vt:lpstr>Courier New</vt:lpstr>
      <vt:lpstr>eixample-villa</vt:lpstr>
      <vt:lpstr>Segoe UI</vt:lpstr>
      <vt:lpstr>Segoe UI Light</vt:lpstr>
      <vt:lpstr>Segoe UI Semibold</vt:lpstr>
      <vt:lpstr>Trebuchet MS</vt:lpstr>
      <vt:lpstr>Wingdings</vt:lpstr>
      <vt:lpstr>Kantoorthema</vt:lpstr>
      <vt:lpstr>Custom Design</vt:lpstr>
      <vt:lpstr>Acrobat Document</vt:lpstr>
      <vt:lpstr>Netwerk OCO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Individuele Schoolrapportage</vt:lpstr>
      <vt:lpstr>Meerjaren</vt:lpstr>
      <vt:lpstr> </vt:lpstr>
      <vt:lpstr> </vt:lpstr>
      <vt:lpstr> </vt:lpstr>
      <vt:lpstr> </vt:lpstr>
      <vt:lpstr> </vt:lpstr>
      <vt:lpstr> </vt:lpstr>
      <vt:lpstr> </vt:lpstr>
      <vt:lpstr> </vt:lpstr>
      <vt:lpstr>MASTERCLASS 'OPP EN INSPECTIE'  </vt:lpstr>
      <vt:lpstr> </vt:lpstr>
      <vt:lpstr> </vt:lpstr>
      <vt:lpstr> </vt:lpstr>
      <vt:lpstr> </vt:lpstr>
      <vt:lpstr>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TITEL</dc:title>
  <dc:creator>Birgit Eikelenboom</dc:creator>
  <cp:lastModifiedBy>Birgit Eikelenboom</cp:lastModifiedBy>
  <cp:revision>1</cp:revision>
  <dcterms:created xsi:type="dcterms:W3CDTF">2018-11-13T13:44:38Z</dcterms:created>
  <dcterms:modified xsi:type="dcterms:W3CDTF">2025-03-18T08:29:12Z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0x0101007EDADB319CF09F4D97CE09CB7684245C</vt:lpwstr>
  </property>
  <property fmtid="{D5CDD505-2E9C-101B-9397-08002B2CF9AE}" pid="3" name="MediaServiceImageTags">
    <vt:lpwstr/>
  </property>
</Properties>
</file>